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 id="2147483745" r:id="rId2"/>
    <p:sldMasterId id="2147483757" r:id="rId3"/>
    <p:sldMasterId id="2147483769" r:id="rId4"/>
    <p:sldMasterId id="2147483783" r:id="rId5"/>
  </p:sldMasterIdLst>
  <p:notesMasterIdLst>
    <p:notesMasterId r:id="rId44"/>
  </p:notesMasterIdLst>
  <p:sldIdLst>
    <p:sldId id="256" r:id="rId6"/>
    <p:sldId id="299" r:id="rId7"/>
    <p:sldId id="263" r:id="rId8"/>
    <p:sldId id="292" r:id="rId9"/>
    <p:sldId id="293" r:id="rId10"/>
    <p:sldId id="295" r:id="rId11"/>
    <p:sldId id="280" r:id="rId12"/>
    <p:sldId id="281" r:id="rId13"/>
    <p:sldId id="282" r:id="rId14"/>
    <p:sldId id="283" r:id="rId15"/>
    <p:sldId id="284" r:id="rId16"/>
    <p:sldId id="285" r:id="rId17"/>
    <p:sldId id="290" r:id="rId18"/>
    <p:sldId id="286" r:id="rId19"/>
    <p:sldId id="287" r:id="rId20"/>
    <p:sldId id="288" r:id="rId21"/>
    <p:sldId id="291" r:id="rId22"/>
    <p:sldId id="289" r:id="rId23"/>
    <p:sldId id="258" r:id="rId24"/>
    <p:sldId id="259" r:id="rId25"/>
    <p:sldId id="278" r:id="rId26"/>
    <p:sldId id="261" r:id="rId27"/>
    <p:sldId id="262" r:id="rId28"/>
    <p:sldId id="264" r:id="rId29"/>
    <p:sldId id="265" r:id="rId30"/>
    <p:sldId id="266" r:id="rId31"/>
    <p:sldId id="267" r:id="rId32"/>
    <p:sldId id="268" r:id="rId33"/>
    <p:sldId id="269" r:id="rId34"/>
    <p:sldId id="270" r:id="rId35"/>
    <p:sldId id="271" r:id="rId36"/>
    <p:sldId id="276" r:id="rId37"/>
    <p:sldId id="272" r:id="rId38"/>
    <p:sldId id="296" r:id="rId39"/>
    <p:sldId id="297" r:id="rId40"/>
    <p:sldId id="298" r:id="rId41"/>
    <p:sldId id="294" r:id="rId42"/>
    <p:sldId id="277"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erck &amp; Co., Inc." initials="M&amp;CI" lastIdx="5"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97" autoAdjust="0"/>
    <p:restoredTop sz="86413" autoAdjust="0"/>
  </p:normalViewPr>
  <p:slideViewPr>
    <p:cSldViewPr snapToGrid="0">
      <p:cViewPr varScale="1">
        <p:scale>
          <a:sx n="92" d="100"/>
          <a:sy n="92" d="100"/>
        </p:scale>
        <p:origin x="-1338" y="-102"/>
      </p:cViewPr>
      <p:guideLst>
        <p:guide orient="horz" pos="1085"/>
        <p:guide orient="horz" pos="3853"/>
        <p:guide orient="horz" pos="2629"/>
        <p:guide orient="horz" pos="2303"/>
        <p:guide orient="horz" pos="1035"/>
        <p:guide orient="horz" pos="2580"/>
        <p:guide pos="922"/>
        <p:guide pos="4991"/>
      </p:guideLst>
    </p:cSldViewPr>
  </p:slideViewPr>
  <p:outlineViewPr>
    <p:cViewPr>
      <p:scale>
        <a:sx n="33" d="100"/>
        <a:sy n="33" d="100"/>
      </p:scale>
      <p:origin x="0" y="17592"/>
    </p:cViewPr>
  </p:outlineViewPr>
  <p:notesTextViewPr>
    <p:cViewPr>
      <p:scale>
        <a:sx n="1" d="1"/>
        <a:sy n="1" d="1"/>
      </p:scale>
      <p:origin x="0" y="0"/>
    </p:cViewPr>
  </p:notesTextViewPr>
  <p:sorterViewPr>
    <p:cViewPr>
      <p:scale>
        <a:sx n="140" d="100"/>
        <a:sy n="140" d="100"/>
      </p:scale>
      <p:origin x="0" y="1315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commentAuthors" Target="commentAuthor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theme" Target="theme/theme1.xml"/><Relationship Id="rId8" Type="http://schemas.openxmlformats.org/officeDocument/2006/relationships/slide" Target="slides/slide3.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autoTitleDeleted val="0"/>
    <c:view3D>
      <c:rotX val="15"/>
      <c:rotY val="20"/>
      <c:rAngAx val="0"/>
      <c:perspective val="30"/>
    </c:view3D>
    <c:floor>
      <c:thickness val="0"/>
    </c:floor>
    <c:sideWall>
      <c:thickness val="0"/>
    </c:sideWall>
    <c:backWall>
      <c:thickness val="0"/>
    </c:backWall>
    <c:plotArea>
      <c:layout>
        <c:manualLayout>
          <c:layoutTarget val="inner"/>
          <c:xMode val="edge"/>
          <c:yMode val="edge"/>
          <c:x val="9.7387036179301112E-2"/>
          <c:y val="3.0334753237812487E-2"/>
          <c:w val="0.83110557871442536"/>
          <c:h val="0.8982399638569768"/>
        </c:manualLayout>
      </c:layout>
      <c:bar3DChart>
        <c:barDir val="col"/>
        <c:grouping val="standard"/>
        <c:varyColors val="0"/>
        <c:ser>
          <c:idx val="0"/>
          <c:order val="0"/>
          <c:tx>
            <c:strRef>
              <c:f>Sheet1!$D$59</c:f>
              <c:strCache>
                <c:ptCount val="1"/>
                <c:pt idx="0">
                  <c:v>6</c:v>
                </c:pt>
              </c:strCache>
            </c:strRef>
          </c:tx>
          <c:invertIfNegative val="0"/>
          <c:cat>
            <c:numRef>
              <c:f>Sheet1!$C$60:$C$70</c:f>
              <c:numCache>
                <c:formatCode>General</c:formatCode>
                <c:ptCount val="11"/>
                <c:pt idx="0">
                  <c:v>0</c:v>
                </c:pt>
                <c:pt idx="1">
                  <c:v>1</c:v>
                </c:pt>
                <c:pt idx="2">
                  <c:v>2</c:v>
                </c:pt>
                <c:pt idx="3">
                  <c:v>3</c:v>
                </c:pt>
                <c:pt idx="4">
                  <c:v>4</c:v>
                </c:pt>
                <c:pt idx="5">
                  <c:v>5</c:v>
                </c:pt>
                <c:pt idx="6">
                  <c:v>6</c:v>
                </c:pt>
                <c:pt idx="7">
                  <c:v>7</c:v>
                </c:pt>
                <c:pt idx="8">
                  <c:v>8</c:v>
                </c:pt>
                <c:pt idx="9">
                  <c:v>9</c:v>
                </c:pt>
                <c:pt idx="10">
                  <c:v>10</c:v>
                </c:pt>
              </c:numCache>
            </c:numRef>
          </c:cat>
          <c:val>
            <c:numRef>
              <c:f>Sheet1!$D$60:$D$70</c:f>
              <c:numCache>
                <c:formatCode>General</c:formatCode>
                <c:ptCount val="11"/>
                <c:pt idx="0">
                  <c:v>0</c:v>
                </c:pt>
                <c:pt idx="1">
                  <c:v>0</c:v>
                </c:pt>
                <c:pt idx="2">
                  <c:v>0</c:v>
                </c:pt>
                <c:pt idx="3">
                  <c:v>1E-4</c:v>
                </c:pt>
                <c:pt idx="4">
                  <c:v>8.9999999999999998E-4</c:v>
                </c:pt>
                <c:pt idx="5">
                  <c:v>2.5999999999999999E-3</c:v>
                </c:pt>
                <c:pt idx="6">
                  <c:v>4.0000000000000001E-3</c:v>
                </c:pt>
                <c:pt idx="7">
                  <c:v>3.5000000000000001E-3</c:v>
                </c:pt>
                <c:pt idx="8">
                  <c:v>1.6999999999999999E-3</c:v>
                </c:pt>
                <c:pt idx="9">
                  <c:v>5.0000000000000001E-4</c:v>
                </c:pt>
                <c:pt idx="10">
                  <c:v>0</c:v>
                </c:pt>
              </c:numCache>
            </c:numRef>
          </c:val>
        </c:ser>
        <c:ser>
          <c:idx val="1"/>
          <c:order val="1"/>
          <c:tx>
            <c:strRef>
              <c:f>Sheet1!$E$59</c:f>
              <c:strCache>
                <c:ptCount val="1"/>
                <c:pt idx="0">
                  <c:v>5</c:v>
                </c:pt>
              </c:strCache>
            </c:strRef>
          </c:tx>
          <c:invertIfNegative val="0"/>
          <c:cat>
            <c:numRef>
              <c:f>Sheet1!$C$60:$C$70</c:f>
              <c:numCache>
                <c:formatCode>General</c:formatCode>
                <c:ptCount val="11"/>
                <c:pt idx="0">
                  <c:v>0</c:v>
                </c:pt>
                <c:pt idx="1">
                  <c:v>1</c:v>
                </c:pt>
                <c:pt idx="2">
                  <c:v>2</c:v>
                </c:pt>
                <c:pt idx="3">
                  <c:v>3</c:v>
                </c:pt>
                <c:pt idx="4">
                  <c:v>4</c:v>
                </c:pt>
                <c:pt idx="5">
                  <c:v>5</c:v>
                </c:pt>
                <c:pt idx="6">
                  <c:v>6</c:v>
                </c:pt>
                <c:pt idx="7">
                  <c:v>7</c:v>
                </c:pt>
                <c:pt idx="8">
                  <c:v>8</c:v>
                </c:pt>
                <c:pt idx="9">
                  <c:v>9</c:v>
                </c:pt>
                <c:pt idx="10">
                  <c:v>10</c:v>
                </c:pt>
              </c:numCache>
            </c:numRef>
          </c:cat>
          <c:val>
            <c:numRef>
              <c:f>Sheet1!$E$60:$E$70</c:f>
              <c:numCache>
                <c:formatCode>General</c:formatCode>
                <c:ptCount val="11"/>
                <c:pt idx="0">
                  <c:v>0</c:v>
                </c:pt>
                <c:pt idx="1">
                  <c:v>0</c:v>
                </c:pt>
                <c:pt idx="2">
                  <c:v>4.0000000000000002E-4</c:v>
                </c:pt>
                <c:pt idx="3">
                  <c:v>3.0999999999999999E-3</c:v>
                </c:pt>
                <c:pt idx="4">
                  <c:v>1.09E-2</c:v>
                </c:pt>
                <c:pt idx="5">
                  <c:v>2.12E-2</c:v>
                </c:pt>
                <c:pt idx="6">
                  <c:v>2.5000000000000001E-2</c:v>
                </c:pt>
                <c:pt idx="7">
                  <c:v>1.8200000000000001E-2</c:v>
                </c:pt>
                <c:pt idx="8">
                  <c:v>8.0000000000000002E-3</c:v>
                </c:pt>
                <c:pt idx="9">
                  <c:v>1.9E-3</c:v>
                </c:pt>
                <c:pt idx="10">
                  <c:v>2.0000000000000001E-4</c:v>
                </c:pt>
              </c:numCache>
            </c:numRef>
          </c:val>
        </c:ser>
        <c:ser>
          <c:idx val="2"/>
          <c:order val="2"/>
          <c:tx>
            <c:strRef>
              <c:f>Sheet1!$F$59</c:f>
              <c:strCache>
                <c:ptCount val="1"/>
                <c:pt idx="0">
                  <c:v>4</c:v>
                </c:pt>
              </c:strCache>
            </c:strRef>
          </c:tx>
          <c:invertIfNegative val="0"/>
          <c:cat>
            <c:numRef>
              <c:f>Sheet1!$C$60:$C$70</c:f>
              <c:numCache>
                <c:formatCode>General</c:formatCode>
                <c:ptCount val="11"/>
                <c:pt idx="0">
                  <c:v>0</c:v>
                </c:pt>
                <c:pt idx="1">
                  <c:v>1</c:v>
                </c:pt>
                <c:pt idx="2">
                  <c:v>2</c:v>
                </c:pt>
                <c:pt idx="3">
                  <c:v>3</c:v>
                </c:pt>
                <c:pt idx="4">
                  <c:v>4</c:v>
                </c:pt>
                <c:pt idx="5">
                  <c:v>5</c:v>
                </c:pt>
                <c:pt idx="6">
                  <c:v>6</c:v>
                </c:pt>
                <c:pt idx="7">
                  <c:v>7</c:v>
                </c:pt>
                <c:pt idx="8">
                  <c:v>8</c:v>
                </c:pt>
                <c:pt idx="9">
                  <c:v>9</c:v>
                </c:pt>
                <c:pt idx="10">
                  <c:v>10</c:v>
                </c:pt>
              </c:numCache>
            </c:numRef>
          </c:cat>
          <c:val>
            <c:numRef>
              <c:f>Sheet1!$F$60:$F$70</c:f>
              <c:numCache>
                <c:formatCode>General</c:formatCode>
                <c:ptCount val="11"/>
                <c:pt idx="0">
                  <c:v>0</c:v>
                </c:pt>
                <c:pt idx="1">
                  <c:v>2.9999999999999997E-4</c:v>
                </c:pt>
                <c:pt idx="2">
                  <c:v>3.5999999999999999E-3</c:v>
                </c:pt>
                <c:pt idx="3">
                  <c:v>1.6400000000000001E-2</c:v>
                </c:pt>
                <c:pt idx="4">
                  <c:v>4.0899999999999999E-2</c:v>
                </c:pt>
                <c:pt idx="5">
                  <c:v>6.2199999999999998E-2</c:v>
                </c:pt>
                <c:pt idx="6">
                  <c:v>0.06</c:v>
                </c:pt>
                <c:pt idx="7">
                  <c:v>3.6600000000000001E-2</c:v>
                </c:pt>
                <c:pt idx="8">
                  <c:v>1.3599999999999999E-2</c:v>
                </c:pt>
                <c:pt idx="9">
                  <c:v>2.8E-3</c:v>
                </c:pt>
                <c:pt idx="10">
                  <c:v>2.0000000000000001E-4</c:v>
                </c:pt>
              </c:numCache>
            </c:numRef>
          </c:val>
        </c:ser>
        <c:ser>
          <c:idx val="3"/>
          <c:order val="3"/>
          <c:tx>
            <c:strRef>
              <c:f>Sheet1!$G$59</c:f>
              <c:strCache>
                <c:ptCount val="1"/>
                <c:pt idx="0">
                  <c:v>3</c:v>
                </c:pt>
              </c:strCache>
            </c:strRef>
          </c:tx>
          <c:invertIfNegative val="0"/>
          <c:cat>
            <c:numRef>
              <c:f>Sheet1!$C$60:$C$70</c:f>
              <c:numCache>
                <c:formatCode>General</c:formatCode>
                <c:ptCount val="11"/>
                <c:pt idx="0">
                  <c:v>0</c:v>
                </c:pt>
                <c:pt idx="1">
                  <c:v>1</c:v>
                </c:pt>
                <c:pt idx="2">
                  <c:v>2</c:v>
                </c:pt>
                <c:pt idx="3">
                  <c:v>3</c:v>
                </c:pt>
                <c:pt idx="4">
                  <c:v>4</c:v>
                </c:pt>
                <c:pt idx="5">
                  <c:v>5</c:v>
                </c:pt>
                <c:pt idx="6">
                  <c:v>6</c:v>
                </c:pt>
                <c:pt idx="7">
                  <c:v>7</c:v>
                </c:pt>
                <c:pt idx="8">
                  <c:v>8</c:v>
                </c:pt>
                <c:pt idx="9">
                  <c:v>9</c:v>
                </c:pt>
                <c:pt idx="10">
                  <c:v>10</c:v>
                </c:pt>
              </c:numCache>
            </c:numRef>
          </c:cat>
          <c:val>
            <c:numRef>
              <c:f>Sheet1!$G$60:$G$70</c:f>
              <c:numCache>
                <c:formatCode>General</c:formatCode>
                <c:ptCount val="11"/>
                <c:pt idx="0">
                  <c:v>1E-4</c:v>
                </c:pt>
                <c:pt idx="1">
                  <c:v>1.6999999999999999E-3</c:v>
                </c:pt>
                <c:pt idx="2">
                  <c:v>1.0699999999999999E-2</c:v>
                </c:pt>
                <c:pt idx="3">
                  <c:v>3.5299999999999998E-2</c:v>
                </c:pt>
                <c:pt idx="4">
                  <c:v>6.9800000000000001E-2</c:v>
                </c:pt>
                <c:pt idx="5">
                  <c:v>8.72E-2</c:v>
                </c:pt>
                <c:pt idx="6">
                  <c:v>6.9800000000000001E-2</c:v>
                </c:pt>
                <c:pt idx="7">
                  <c:v>3.5299999999999998E-2</c:v>
                </c:pt>
                <c:pt idx="8">
                  <c:v>1.0699999999999999E-2</c:v>
                </c:pt>
                <c:pt idx="9">
                  <c:v>1.6999999999999999E-3</c:v>
                </c:pt>
                <c:pt idx="10">
                  <c:v>1E-4</c:v>
                </c:pt>
              </c:numCache>
            </c:numRef>
          </c:val>
        </c:ser>
        <c:ser>
          <c:idx val="4"/>
          <c:order val="4"/>
          <c:tx>
            <c:strRef>
              <c:f>Sheet1!$H$59</c:f>
              <c:strCache>
                <c:ptCount val="1"/>
                <c:pt idx="0">
                  <c:v>2</c:v>
                </c:pt>
              </c:strCache>
            </c:strRef>
          </c:tx>
          <c:invertIfNegative val="0"/>
          <c:cat>
            <c:numRef>
              <c:f>Sheet1!$C$60:$C$70</c:f>
              <c:numCache>
                <c:formatCode>General</c:formatCode>
                <c:ptCount val="11"/>
                <c:pt idx="0">
                  <c:v>0</c:v>
                </c:pt>
                <c:pt idx="1">
                  <c:v>1</c:v>
                </c:pt>
                <c:pt idx="2">
                  <c:v>2</c:v>
                </c:pt>
                <c:pt idx="3">
                  <c:v>3</c:v>
                </c:pt>
                <c:pt idx="4">
                  <c:v>4</c:v>
                </c:pt>
                <c:pt idx="5">
                  <c:v>5</c:v>
                </c:pt>
                <c:pt idx="6">
                  <c:v>6</c:v>
                </c:pt>
                <c:pt idx="7">
                  <c:v>7</c:v>
                </c:pt>
                <c:pt idx="8">
                  <c:v>8</c:v>
                </c:pt>
                <c:pt idx="9">
                  <c:v>9</c:v>
                </c:pt>
                <c:pt idx="10">
                  <c:v>10</c:v>
                </c:pt>
              </c:numCache>
            </c:numRef>
          </c:cat>
          <c:val>
            <c:numRef>
              <c:f>Sheet1!$H$60:$H$70</c:f>
              <c:numCache>
                <c:formatCode>General</c:formatCode>
                <c:ptCount val="11"/>
                <c:pt idx="0">
                  <c:v>2.0000000000000001E-4</c:v>
                </c:pt>
                <c:pt idx="1">
                  <c:v>2.8E-3</c:v>
                </c:pt>
                <c:pt idx="2">
                  <c:v>1.3599999999999999E-2</c:v>
                </c:pt>
                <c:pt idx="3">
                  <c:v>3.6600000000000001E-2</c:v>
                </c:pt>
                <c:pt idx="4">
                  <c:v>0.06</c:v>
                </c:pt>
                <c:pt idx="5">
                  <c:v>6.2199999999999998E-2</c:v>
                </c:pt>
                <c:pt idx="6">
                  <c:v>4.0899999999999999E-2</c:v>
                </c:pt>
                <c:pt idx="7">
                  <c:v>1.6400000000000001E-2</c:v>
                </c:pt>
                <c:pt idx="8">
                  <c:v>3.5999999999999999E-3</c:v>
                </c:pt>
                <c:pt idx="9">
                  <c:v>2.9999999999999997E-4</c:v>
                </c:pt>
                <c:pt idx="10">
                  <c:v>0</c:v>
                </c:pt>
              </c:numCache>
            </c:numRef>
          </c:val>
        </c:ser>
        <c:ser>
          <c:idx val="5"/>
          <c:order val="5"/>
          <c:tx>
            <c:strRef>
              <c:f>Sheet1!$I$59</c:f>
              <c:strCache>
                <c:ptCount val="1"/>
                <c:pt idx="0">
                  <c:v>1</c:v>
                </c:pt>
              </c:strCache>
            </c:strRef>
          </c:tx>
          <c:invertIfNegative val="0"/>
          <c:cat>
            <c:numRef>
              <c:f>Sheet1!$C$60:$C$70</c:f>
              <c:numCache>
                <c:formatCode>General</c:formatCode>
                <c:ptCount val="11"/>
                <c:pt idx="0">
                  <c:v>0</c:v>
                </c:pt>
                <c:pt idx="1">
                  <c:v>1</c:v>
                </c:pt>
                <c:pt idx="2">
                  <c:v>2</c:v>
                </c:pt>
                <c:pt idx="3">
                  <c:v>3</c:v>
                </c:pt>
                <c:pt idx="4">
                  <c:v>4</c:v>
                </c:pt>
                <c:pt idx="5">
                  <c:v>5</c:v>
                </c:pt>
                <c:pt idx="6">
                  <c:v>6</c:v>
                </c:pt>
                <c:pt idx="7">
                  <c:v>7</c:v>
                </c:pt>
                <c:pt idx="8">
                  <c:v>8</c:v>
                </c:pt>
                <c:pt idx="9">
                  <c:v>9</c:v>
                </c:pt>
                <c:pt idx="10">
                  <c:v>10</c:v>
                </c:pt>
              </c:numCache>
            </c:numRef>
          </c:cat>
          <c:val>
            <c:numRef>
              <c:f>Sheet1!$I$60:$I$70</c:f>
              <c:numCache>
                <c:formatCode>General</c:formatCode>
                <c:ptCount val="11"/>
                <c:pt idx="0">
                  <c:v>2.0000000000000001E-4</c:v>
                </c:pt>
                <c:pt idx="1">
                  <c:v>1.9E-3</c:v>
                </c:pt>
                <c:pt idx="2">
                  <c:v>8.0000000000000002E-3</c:v>
                </c:pt>
                <c:pt idx="3">
                  <c:v>1.8200000000000001E-2</c:v>
                </c:pt>
                <c:pt idx="4">
                  <c:v>2.5000000000000001E-2</c:v>
                </c:pt>
                <c:pt idx="5">
                  <c:v>2.12E-2</c:v>
                </c:pt>
                <c:pt idx="6">
                  <c:v>1.09E-2</c:v>
                </c:pt>
                <c:pt idx="7">
                  <c:v>3.0999999999999999E-3</c:v>
                </c:pt>
                <c:pt idx="8">
                  <c:v>4.0000000000000002E-4</c:v>
                </c:pt>
                <c:pt idx="9">
                  <c:v>0</c:v>
                </c:pt>
                <c:pt idx="10">
                  <c:v>0</c:v>
                </c:pt>
              </c:numCache>
            </c:numRef>
          </c:val>
        </c:ser>
        <c:ser>
          <c:idx val="6"/>
          <c:order val="6"/>
          <c:tx>
            <c:strRef>
              <c:f>Sheet1!$J$59</c:f>
              <c:strCache>
                <c:ptCount val="1"/>
                <c:pt idx="0">
                  <c:v>0</c:v>
                </c:pt>
              </c:strCache>
            </c:strRef>
          </c:tx>
          <c:invertIfNegative val="0"/>
          <c:cat>
            <c:numRef>
              <c:f>Sheet1!$C$60:$C$70</c:f>
              <c:numCache>
                <c:formatCode>General</c:formatCode>
                <c:ptCount val="11"/>
                <c:pt idx="0">
                  <c:v>0</c:v>
                </c:pt>
                <c:pt idx="1">
                  <c:v>1</c:v>
                </c:pt>
                <c:pt idx="2">
                  <c:v>2</c:v>
                </c:pt>
                <c:pt idx="3">
                  <c:v>3</c:v>
                </c:pt>
                <c:pt idx="4">
                  <c:v>4</c:v>
                </c:pt>
                <c:pt idx="5">
                  <c:v>5</c:v>
                </c:pt>
                <c:pt idx="6">
                  <c:v>6</c:v>
                </c:pt>
                <c:pt idx="7">
                  <c:v>7</c:v>
                </c:pt>
                <c:pt idx="8">
                  <c:v>8</c:v>
                </c:pt>
                <c:pt idx="9">
                  <c:v>9</c:v>
                </c:pt>
                <c:pt idx="10">
                  <c:v>10</c:v>
                </c:pt>
              </c:numCache>
            </c:numRef>
          </c:cat>
          <c:val>
            <c:numRef>
              <c:f>Sheet1!$J$60:$J$70</c:f>
              <c:numCache>
                <c:formatCode>General</c:formatCode>
                <c:ptCount val="11"/>
                <c:pt idx="0">
                  <c:v>0</c:v>
                </c:pt>
                <c:pt idx="1">
                  <c:v>5.0000000000000001E-4</c:v>
                </c:pt>
                <c:pt idx="2">
                  <c:v>1.6999999999999999E-3</c:v>
                </c:pt>
                <c:pt idx="3">
                  <c:v>3.5000000000000001E-3</c:v>
                </c:pt>
                <c:pt idx="4">
                  <c:v>4.0000000000000001E-3</c:v>
                </c:pt>
                <c:pt idx="5">
                  <c:v>2.5999999999999999E-3</c:v>
                </c:pt>
                <c:pt idx="6">
                  <c:v>8.9999999999999998E-4</c:v>
                </c:pt>
                <c:pt idx="7">
                  <c:v>1E-4</c:v>
                </c:pt>
                <c:pt idx="8">
                  <c:v>0</c:v>
                </c:pt>
                <c:pt idx="9">
                  <c:v>0</c:v>
                </c:pt>
                <c:pt idx="10">
                  <c:v>0</c:v>
                </c:pt>
              </c:numCache>
            </c:numRef>
          </c:val>
        </c:ser>
        <c:dLbls>
          <c:showLegendKey val="0"/>
          <c:showVal val="0"/>
          <c:showCatName val="0"/>
          <c:showSerName val="0"/>
          <c:showPercent val="0"/>
          <c:showBubbleSize val="0"/>
        </c:dLbls>
        <c:gapWidth val="150"/>
        <c:shape val="box"/>
        <c:axId val="257852544"/>
        <c:axId val="257854464"/>
        <c:axId val="257848192"/>
      </c:bar3DChart>
      <c:catAx>
        <c:axId val="257852544"/>
        <c:scaling>
          <c:orientation val="minMax"/>
        </c:scaling>
        <c:delete val="0"/>
        <c:axPos val="b"/>
        <c:title>
          <c:tx>
            <c:rich>
              <a:bodyPr/>
              <a:lstStyle/>
              <a:p>
                <a:pPr>
                  <a:defRPr/>
                </a:pPr>
                <a:r>
                  <a:rPr lang="en-US" sz="1400"/>
                  <a:t>SITE A</a:t>
                </a:r>
              </a:p>
            </c:rich>
          </c:tx>
          <c:layout>
            <c:manualLayout>
              <c:xMode val="edge"/>
              <c:yMode val="edge"/>
              <c:x val="0.37381928361895939"/>
              <c:y val="0.88333806634826384"/>
            </c:manualLayout>
          </c:layout>
          <c:overlay val="0"/>
        </c:title>
        <c:numFmt formatCode="General" sourceLinked="1"/>
        <c:majorTickMark val="out"/>
        <c:minorTickMark val="none"/>
        <c:tickLblPos val="nextTo"/>
        <c:crossAx val="257854464"/>
        <c:crosses val="autoZero"/>
        <c:auto val="1"/>
        <c:lblAlgn val="ctr"/>
        <c:lblOffset val="100"/>
        <c:noMultiLvlLbl val="0"/>
      </c:catAx>
      <c:valAx>
        <c:axId val="257854464"/>
        <c:scaling>
          <c:orientation val="minMax"/>
        </c:scaling>
        <c:delete val="0"/>
        <c:axPos val="l"/>
        <c:majorGridlines/>
        <c:title>
          <c:tx>
            <c:rich>
              <a:bodyPr rot="-5400000" vert="horz"/>
              <a:lstStyle/>
              <a:p>
                <a:pPr>
                  <a:defRPr/>
                </a:pPr>
                <a:r>
                  <a:rPr lang="en-US" sz="1400"/>
                  <a:t>Probability</a:t>
                </a:r>
              </a:p>
            </c:rich>
          </c:tx>
          <c:layout>
            <c:manualLayout>
              <c:xMode val="edge"/>
              <c:yMode val="edge"/>
              <c:x val="3.1226390818794709E-2"/>
              <c:y val="0.39025321629878229"/>
            </c:manualLayout>
          </c:layout>
          <c:overlay val="0"/>
        </c:title>
        <c:numFmt formatCode="General" sourceLinked="1"/>
        <c:majorTickMark val="out"/>
        <c:minorTickMark val="none"/>
        <c:tickLblPos val="nextTo"/>
        <c:crossAx val="257852544"/>
        <c:crosses val="autoZero"/>
        <c:crossBetween val="between"/>
      </c:valAx>
      <c:serAx>
        <c:axId val="257848192"/>
        <c:scaling>
          <c:orientation val="minMax"/>
        </c:scaling>
        <c:delete val="0"/>
        <c:axPos val="b"/>
        <c:title>
          <c:tx>
            <c:rich>
              <a:bodyPr rot="-5400000" vert="horz"/>
              <a:lstStyle/>
              <a:p>
                <a:pPr>
                  <a:defRPr/>
                </a:pPr>
                <a:r>
                  <a:rPr lang="en-US" sz="1400"/>
                  <a:t>SITE B</a:t>
                </a:r>
              </a:p>
            </c:rich>
          </c:tx>
          <c:layout>
            <c:manualLayout>
              <c:xMode val="edge"/>
              <c:yMode val="edge"/>
              <c:x val="0.89883227831815138"/>
              <c:y val="0.7561157007013467"/>
            </c:manualLayout>
          </c:layout>
          <c:overlay val="0"/>
        </c:title>
        <c:majorTickMark val="out"/>
        <c:minorTickMark val="none"/>
        <c:tickLblPos val="nextTo"/>
        <c:crossAx val="257854464"/>
        <c:crosses val="autoZero"/>
      </c:serAx>
    </c:plotArea>
    <c:plotVisOnly val="1"/>
    <c:dispBlanksAs val="gap"/>
    <c:showDLblsOverMax val="0"/>
  </c:chart>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image" Target="../media/image1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D185B3B-ED6C-4B4B-A8B5-7C26A7B8B0EF}" type="datetimeFigureOut">
              <a:rPr lang="en-US" smtClean="0"/>
              <a:t>11/19/2014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25A8F96-F838-4D29-B427-B5102E3E5CDC}" type="slidenum">
              <a:rPr lang="en-US" smtClean="0"/>
              <a:t>‹#›</a:t>
            </a:fld>
            <a:endParaRPr lang="en-US"/>
          </a:p>
        </p:txBody>
      </p:sp>
    </p:spTree>
    <p:extLst>
      <p:ext uri="{BB962C8B-B14F-4D97-AF65-F5344CB8AC3E}">
        <p14:creationId xmlns:p14="http://schemas.microsoft.com/office/powerpoint/2010/main" val="27973843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lvl1pPr defTabSz="912715">
              <a:defRPr sz="2400" b="1">
                <a:solidFill>
                  <a:schemeClr val="tx1"/>
                </a:solidFill>
                <a:latin typeface="Times New Roman" pitchFamily="18" charset="0"/>
              </a:defRPr>
            </a:lvl1pPr>
            <a:lvl2pPr marL="730171" indent="-280835" defTabSz="912715">
              <a:defRPr sz="2400" b="1">
                <a:solidFill>
                  <a:schemeClr val="tx1"/>
                </a:solidFill>
                <a:latin typeface="Times New Roman" pitchFamily="18" charset="0"/>
              </a:defRPr>
            </a:lvl2pPr>
            <a:lvl3pPr marL="1123340" indent="-224668" defTabSz="912715">
              <a:defRPr sz="2400" b="1">
                <a:solidFill>
                  <a:schemeClr val="tx1"/>
                </a:solidFill>
                <a:latin typeface="Times New Roman" pitchFamily="18" charset="0"/>
              </a:defRPr>
            </a:lvl3pPr>
            <a:lvl4pPr marL="1572677" indent="-224668" defTabSz="912715">
              <a:defRPr sz="2400" b="1">
                <a:solidFill>
                  <a:schemeClr val="tx1"/>
                </a:solidFill>
                <a:latin typeface="Times New Roman" pitchFamily="18" charset="0"/>
              </a:defRPr>
            </a:lvl4pPr>
            <a:lvl5pPr marL="2022013" indent="-224668" defTabSz="912715">
              <a:defRPr sz="2400" b="1">
                <a:solidFill>
                  <a:schemeClr val="tx1"/>
                </a:solidFill>
                <a:latin typeface="Times New Roman" pitchFamily="18" charset="0"/>
              </a:defRPr>
            </a:lvl5pPr>
            <a:lvl6pPr marL="2471349" indent="-224668" defTabSz="912715" eaLnBrk="0" fontAlgn="base" hangingPunct="0">
              <a:spcBef>
                <a:spcPct val="0"/>
              </a:spcBef>
              <a:spcAft>
                <a:spcPct val="0"/>
              </a:spcAft>
              <a:defRPr sz="2400" b="1">
                <a:solidFill>
                  <a:schemeClr val="tx1"/>
                </a:solidFill>
                <a:latin typeface="Times New Roman" pitchFamily="18" charset="0"/>
              </a:defRPr>
            </a:lvl6pPr>
            <a:lvl7pPr marL="2920685" indent="-224668" defTabSz="912715" eaLnBrk="0" fontAlgn="base" hangingPunct="0">
              <a:spcBef>
                <a:spcPct val="0"/>
              </a:spcBef>
              <a:spcAft>
                <a:spcPct val="0"/>
              </a:spcAft>
              <a:defRPr sz="2400" b="1">
                <a:solidFill>
                  <a:schemeClr val="tx1"/>
                </a:solidFill>
                <a:latin typeface="Times New Roman" pitchFamily="18" charset="0"/>
              </a:defRPr>
            </a:lvl7pPr>
            <a:lvl8pPr marL="3370021" indent="-224668" defTabSz="912715" eaLnBrk="0" fontAlgn="base" hangingPunct="0">
              <a:spcBef>
                <a:spcPct val="0"/>
              </a:spcBef>
              <a:spcAft>
                <a:spcPct val="0"/>
              </a:spcAft>
              <a:defRPr sz="2400" b="1">
                <a:solidFill>
                  <a:schemeClr val="tx1"/>
                </a:solidFill>
                <a:latin typeface="Times New Roman" pitchFamily="18" charset="0"/>
              </a:defRPr>
            </a:lvl8pPr>
            <a:lvl9pPr marL="3819357" indent="-224668" defTabSz="912715" eaLnBrk="0" fontAlgn="base" hangingPunct="0">
              <a:spcBef>
                <a:spcPct val="0"/>
              </a:spcBef>
              <a:spcAft>
                <a:spcPct val="0"/>
              </a:spcAft>
              <a:defRPr sz="2400" b="1">
                <a:solidFill>
                  <a:schemeClr val="tx1"/>
                </a:solidFill>
                <a:latin typeface="Times New Roman" pitchFamily="18" charset="0"/>
              </a:defRPr>
            </a:lvl9pPr>
          </a:lstStyle>
          <a:p>
            <a:fld id="{04585A0F-B091-450E-AD12-8A704A14ED6A}" type="slidenum">
              <a:rPr lang="en-US" altLang="en-US" sz="1200" b="0"/>
              <a:pPr/>
              <a:t>24</a:t>
            </a:fld>
            <a:endParaRPr lang="en-US" altLang="en-US" sz="1200" b="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defTabSz="912715">
              <a:defRPr sz="2400" b="1">
                <a:solidFill>
                  <a:schemeClr val="tx1"/>
                </a:solidFill>
                <a:latin typeface="Times New Roman" pitchFamily="18" charset="0"/>
              </a:defRPr>
            </a:lvl1pPr>
            <a:lvl2pPr marL="730171" indent="-280835" defTabSz="912715">
              <a:defRPr sz="2400" b="1">
                <a:solidFill>
                  <a:schemeClr val="tx1"/>
                </a:solidFill>
                <a:latin typeface="Times New Roman" pitchFamily="18" charset="0"/>
              </a:defRPr>
            </a:lvl2pPr>
            <a:lvl3pPr marL="1123340" indent="-224668" defTabSz="912715">
              <a:defRPr sz="2400" b="1">
                <a:solidFill>
                  <a:schemeClr val="tx1"/>
                </a:solidFill>
                <a:latin typeface="Times New Roman" pitchFamily="18" charset="0"/>
              </a:defRPr>
            </a:lvl3pPr>
            <a:lvl4pPr marL="1572677" indent="-224668" defTabSz="912715">
              <a:defRPr sz="2400" b="1">
                <a:solidFill>
                  <a:schemeClr val="tx1"/>
                </a:solidFill>
                <a:latin typeface="Times New Roman" pitchFamily="18" charset="0"/>
              </a:defRPr>
            </a:lvl4pPr>
            <a:lvl5pPr marL="2022013" indent="-224668" defTabSz="912715">
              <a:defRPr sz="2400" b="1">
                <a:solidFill>
                  <a:schemeClr val="tx1"/>
                </a:solidFill>
                <a:latin typeface="Times New Roman" pitchFamily="18" charset="0"/>
              </a:defRPr>
            </a:lvl5pPr>
            <a:lvl6pPr marL="2471349" indent="-224668" defTabSz="912715" eaLnBrk="0" fontAlgn="base" hangingPunct="0">
              <a:spcBef>
                <a:spcPct val="0"/>
              </a:spcBef>
              <a:spcAft>
                <a:spcPct val="0"/>
              </a:spcAft>
              <a:defRPr sz="2400" b="1">
                <a:solidFill>
                  <a:schemeClr val="tx1"/>
                </a:solidFill>
                <a:latin typeface="Times New Roman" pitchFamily="18" charset="0"/>
              </a:defRPr>
            </a:lvl6pPr>
            <a:lvl7pPr marL="2920685" indent="-224668" defTabSz="912715" eaLnBrk="0" fontAlgn="base" hangingPunct="0">
              <a:spcBef>
                <a:spcPct val="0"/>
              </a:spcBef>
              <a:spcAft>
                <a:spcPct val="0"/>
              </a:spcAft>
              <a:defRPr sz="2400" b="1">
                <a:solidFill>
                  <a:schemeClr val="tx1"/>
                </a:solidFill>
                <a:latin typeface="Times New Roman" pitchFamily="18" charset="0"/>
              </a:defRPr>
            </a:lvl7pPr>
            <a:lvl8pPr marL="3370021" indent="-224668" defTabSz="912715" eaLnBrk="0" fontAlgn="base" hangingPunct="0">
              <a:spcBef>
                <a:spcPct val="0"/>
              </a:spcBef>
              <a:spcAft>
                <a:spcPct val="0"/>
              </a:spcAft>
              <a:defRPr sz="2400" b="1">
                <a:solidFill>
                  <a:schemeClr val="tx1"/>
                </a:solidFill>
                <a:latin typeface="Times New Roman" pitchFamily="18" charset="0"/>
              </a:defRPr>
            </a:lvl8pPr>
            <a:lvl9pPr marL="3819357" indent="-224668" defTabSz="912715" eaLnBrk="0" fontAlgn="base" hangingPunct="0">
              <a:spcBef>
                <a:spcPct val="0"/>
              </a:spcBef>
              <a:spcAft>
                <a:spcPct val="0"/>
              </a:spcAft>
              <a:defRPr sz="2400" b="1">
                <a:solidFill>
                  <a:schemeClr val="tx1"/>
                </a:solidFill>
                <a:latin typeface="Times New Roman" pitchFamily="18" charset="0"/>
              </a:defRPr>
            </a:lvl9pPr>
          </a:lstStyle>
          <a:p>
            <a:fld id="{BA47C4BE-A534-4E91-886D-D44E5388532B}" type="slidenum">
              <a:rPr lang="en-US" altLang="en-US" sz="1200" b="0"/>
              <a:pPr/>
              <a:t>26</a:t>
            </a:fld>
            <a:endParaRPr lang="en-US" altLang="en-US" sz="1200" b="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defTabSz="912715">
              <a:defRPr sz="2400" b="1">
                <a:solidFill>
                  <a:schemeClr val="tx1"/>
                </a:solidFill>
                <a:latin typeface="Times New Roman" pitchFamily="18" charset="0"/>
              </a:defRPr>
            </a:lvl1pPr>
            <a:lvl2pPr marL="730171" indent="-280835" defTabSz="912715">
              <a:defRPr sz="2400" b="1">
                <a:solidFill>
                  <a:schemeClr val="tx1"/>
                </a:solidFill>
                <a:latin typeface="Times New Roman" pitchFamily="18" charset="0"/>
              </a:defRPr>
            </a:lvl2pPr>
            <a:lvl3pPr marL="1123340" indent="-224668" defTabSz="912715">
              <a:defRPr sz="2400" b="1">
                <a:solidFill>
                  <a:schemeClr val="tx1"/>
                </a:solidFill>
                <a:latin typeface="Times New Roman" pitchFamily="18" charset="0"/>
              </a:defRPr>
            </a:lvl3pPr>
            <a:lvl4pPr marL="1572677" indent="-224668" defTabSz="912715">
              <a:defRPr sz="2400" b="1">
                <a:solidFill>
                  <a:schemeClr val="tx1"/>
                </a:solidFill>
                <a:latin typeface="Times New Roman" pitchFamily="18" charset="0"/>
              </a:defRPr>
            </a:lvl4pPr>
            <a:lvl5pPr marL="2022013" indent="-224668" defTabSz="912715">
              <a:defRPr sz="2400" b="1">
                <a:solidFill>
                  <a:schemeClr val="tx1"/>
                </a:solidFill>
                <a:latin typeface="Times New Roman" pitchFamily="18" charset="0"/>
              </a:defRPr>
            </a:lvl5pPr>
            <a:lvl6pPr marL="2471349" indent="-224668" defTabSz="912715" eaLnBrk="0" fontAlgn="base" hangingPunct="0">
              <a:spcBef>
                <a:spcPct val="0"/>
              </a:spcBef>
              <a:spcAft>
                <a:spcPct val="0"/>
              </a:spcAft>
              <a:defRPr sz="2400" b="1">
                <a:solidFill>
                  <a:schemeClr val="tx1"/>
                </a:solidFill>
                <a:latin typeface="Times New Roman" pitchFamily="18" charset="0"/>
              </a:defRPr>
            </a:lvl6pPr>
            <a:lvl7pPr marL="2920685" indent="-224668" defTabSz="912715" eaLnBrk="0" fontAlgn="base" hangingPunct="0">
              <a:spcBef>
                <a:spcPct val="0"/>
              </a:spcBef>
              <a:spcAft>
                <a:spcPct val="0"/>
              </a:spcAft>
              <a:defRPr sz="2400" b="1">
                <a:solidFill>
                  <a:schemeClr val="tx1"/>
                </a:solidFill>
                <a:latin typeface="Times New Roman" pitchFamily="18" charset="0"/>
              </a:defRPr>
            </a:lvl7pPr>
            <a:lvl8pPr marL="3370021" indent="-224668" defTabSz="912715" eaLnBrk="0" fontAlgn="base" hangingPunct="0">
              <a:spcBef>
                <a:spcPct val="0"/>
              </a:spcBef>
              <a:spcAft>
                <a:spcPct val="0"/>
              </a:spcAft>
              <a:defRPr sz="2400" b="1">
                <a:solidFill>
                  <a:schemeClr val="tx1"/>
                </a:solidFill>
                <a:latin typeface="Times New Roman" pitchFamily="18" charset="0"/>
              </a:defRPr>
            </a:lvl8pPr>
            <a:lvl9pPr marL="3819357" indent="-224668" defTabSz="912715" eaLnBrk="0" fontAlgn="base" hangingPunct="0">
              <a:spcBef>
                <a:spcPct val="0"/>
              </a:spcBef>
              <a:spcAft>
                <a:spcPct val="0"/>
              </a:spcAft>
              <a:defRPr sz="2400" b="1">
                <a:solidFill>
                  <a:schemeClr val="tx1"/>
                </a:solidFill>
                <a:latin typeface="Times New Roman" pitchFamily="18" charset="0"/>
              </a:defRPr>
            </a:lvl9pPr>
          </a:lstStyle>
          <a:p>
            <a:fld id="{02897911-D54E-4011-A4D2-63AFF68251D3}" type="slidenum">
              <a:rPr lang="en-US" altLang="en-US" sz="1200" b="0"/>
              <a:pPr/>
              <a:t>28</a:t>
            </a:fld>
            <a:endParaRPr lang="en-US" altLang="en-US" sz="1200" b="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lvl1pPr defTabSz="912715">
              <a:defRPr sz="2400" b="1">
                <a:solidFill>
                  <a:schemeClr val="tx1"/>
                </a:solidFill>
                <a:latin typeface="Times New Roman" pitchFamily="18" charset="0"/>
              </a:defRPr>
            </a:lvl1pPr>
            <a:lvl2pPr marL="730171" indent="-280835" defTabSz="912715">
              <a:defRPr sz="2400" b="1">
                <a:solidFill>
                  <a:schemeClr val="tx1"/>
                </a:solidFill>
                <a:latin typeface="Times New Roman" pitchFamily="18" charset="0"/>
              </a:defRPr>
            </a:lvl2pPr>
            <a:lvl3pPr marL="1123340" indent="-224668" defTabSz="912715">
              <a:defRPr sz="2400" b="1">
                <a:solidFill>
                  <a:schemeClr val="tx1"/>
                </a:solidFill>
                <a:latin typeface="Times New Roman" pitchFamily="18" charset="0"/>
              </a:defRPr>
            </a:lvl3pPr>
            <a:lvl4pPr marL="1572677" indent="-224668" defTabSz="912715">
              <a:defRPr sz="2400" b="1">
                <a:solidFill>
                  <a:schemeClr val="tx1"/>
                </a:solidFill>
                <a:latin typeface="Times New Roman" pitchFamily="18" charset="0"/>
              </a:defRPr>
            </a:lvl4pPr>
            <a:lvl5pPr marL="2022013" indent="-224668" defTabSz="912715">
              <a:defRPr sz="2400" b="1">
                <a:solidFill>
                  <a:schemeClr val="tx1"/>
                </a:solidFill>
                <a:latin typeface="Times New Roman" pitchFamily="18" charset="0"/>
              </a:defRPr>
            </a:lvl5pPr>
            <a:lvl6pPr marL="2471349" indent="-224668" defTabSz="912715" eaLnBrk="0" fontAlgn="base" hangingPunct="0">
              <a:spcBef>
                <a:spcPct val="0"/>
              </a:spcBef>
              <a:spcAft>
                <a:spcPct val="0"/>
              </a:spcAft>
              <a:defRPr sz="2400" b="1">
                <a:solidFill>
                  <a:schemeClr val="tx1"/>
                </a:solidFill>
                <a:latin typeface="Times New Roman" pitchFamily="18" charset="0"/>
              </a:defRPr>
            </a:lvl6pPr>
            <a:lvl7pPr marL="2920685" indent="-224668" defTabSz="912715" eaLnBrk="0" fontAlgn="base" hangingPunct="0">
              <a:spcBef>
                <a:spcPct val="0"/>
              </a:spcBef>
              <a:spcAft>
                <a:spcPct val="0"/>
              </a:spcAft>
              <a:defRPr sz="2400" b="1">
                <a:solidFill>
                  <a:schemeClr val="tx1"/>
                </a:solidFill>
                <a:latin typeface="Times New Roman" pitchFamily="18" charset="0"/>
              </a:defRPr>
            </a:lvl7pPr>
            <a:lvl8pPr marL="3370021" indent="-224668" defTabSz="912715" eaLnBrk="0" fontAlgn="base" hangingPunct="0">
              <a:spcBef>
                <a:spcPct val="0"/>
              </a:spcBef>
              <a:spcAft>
                <a:spcPct val="0"/>
              </a:spcAft>
              <a:defRPr sz="2400" b="1">
                <a:solidFill>
                  <a:schemeClr val="tx1"/>
                </a:solidFill>
                <a:latin typeface="Times New Roman" pitchFamily="18" charset="0"/>
              </a:defRPr>
            </a:lvl8pPr>
            <a:lvl9pPr marL="3819357" indent="-224668" defTabSz="912715" eaLnBrk="0" fontAlgn="base" hangingPunct="0">
              <a:spcBef>
                <a:spcPct val="0"/>
              </a:spcBef>
              <a:spcAft>
                <a:spcPct val="0"/>
              </a:spcAft>
              <a:defRPr sz="2400" b="1">
                <a:solidFill>
                  <a:schemeClr val="tx1"/>
                </a:solidFill>
                <a:latin typeface="Times New Roman" pitchFamily="18" charset="0"/>
              </a:defRPr>
            </a:lvl9pPr>
          </a:lstStyle>
          <a:p>
            <a:fld id="{9BEE60B4-8668-40FA-9F2B-33DFFDAB474E}" type="slidenum">
              <a:rPr lang="en-US" altLang="en-US" sz="1200" b="0"/>
              <a:pPr/>
              <a:t>29</a:t>
            </a:fld>
            <a:endParaRPr lang="en-US" altLang="en-US" sz="1200" b="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defTabSz="912715">
              <a:defRPr sz="2400" b="1">
                <a:solidFill>
                  <a:schemeClr val="tx1"/>
                </a:solidFill>
                <a:latin typeface="Times New Roman" pitchFamily="18" charset="0"/>
              </a:defRPr>
            </a:lvl1pPr>
            <a:lvl2pPr marL="730171" indent="-280835" defTabSz="912715">
              <a:defRPr sz="2400" b="1">
                <a:solidFill>
                  <a:schemeClr val="tx1"/>
                </a:solidFill>
                <a:latin typeface="Times New Roman" pitchFamily="18" charset="0"/>
              </a:defRPr>
            </a:lvl2pPr>
            <a:lvl3pPr marL="1123340" indent="-224668" defTabSz="912715">
              <a:defRPr sz="2400" b="1">
                <a:solidFill>
                  <a:schemeClr val="tx1"/>
                </a:solidFill>
                <a:latin typeface="Times New Roman" pitchFamily="18" charset="0"/>
              </a:defRPr>
            </a:lvl3pPr>
            <a:lvl4pPr marL="1572677" indent="-224668" defTabSz="912715">
              <a:defRPr sz="2400" b="1">
                <a:solidFill>
                  <a:schemeClr val="tx1"/>
                </a:solidFill>
                <a:latin typeface="Times New Roman" pitchFamily="18" charset="0"/>
              </a:defRPr>
            </a:lvl4pPr>
            <a:lvl5pPr marL="2022013" indent="-224668" defTabSz="912715">
              <a:defRPr sz="2400" b="1">
                <a:solidFill>
                  <a:schemeClr val="tx1"/>
                </a:solidFill>
                <a:latin typeface="Times New Roman" pitchFamily="18" charset="0"/>
              </a:defRPr>
            </a:lvl5pPr>
            <a:lvl6pPr marL="2471349" indent="-224668" defTabSz="912715" eaLnBrk="0" fontAlgn="base" hangingPunct="0">
              <a:spcBef>
                <a:spcPct val="0"/>
              </a:spcBef>
              <a:spcAft>
                <a:spcPct val="0"/>
              </a:spcAft>
              <a:defRPr sz="2400" b="1">
                <a:solidFill>
                  <a:schemeClr val="tx1"/>
                </a:solidFill>
                <a:latin typeface="Times New Roman" pitchFamily="18" charset="0"/>
              </a:defRPr>
            </a:lvl6pPr>
            <a:lvl7pPr marL="2920685" indent="-224668" defTabSz="912715" eaLnBrk="0" fontAlgn="base" hangingPunct="0">
              <a:spcBef>
                <a:spcPct val="0"/>
              </a:spcBef>
              <a:spcAft>
                <a:spcPct val="0"/>
              </a:spcAft>
              <a:defRPr sz="2400" b="1">
                <a:solidFill>
                  <a:schemeClr val="tx1"/>
                </a:solidFill>
                <a:latin typeface="Times New Roman" pitchFamily="18" charset="0"/>
              </a:defRPr>
            </a:lvl7pPr>
            <a:lvl8pPr marL="3370021" indent="-224668" defTabSz="912715" eaLnBrk="0" fontAlgn="base" hangingPunct="0">
              <a:spcBef>
                <a:spcPct val="0"/>
              </a:spcBef>
              <a:spcAft>
                <a:spcPct val="0"/>
              </a:spcAft>
              <a:defRPr sz="2400" b="1">
                <a:solidFill>
                  <a:schemeClr val="tx1"/>
                </a:solidFill>
                <a:latin typeface="Times New Roman" pitchFamily="18" charset="0"/>
              </a:defRPr>
            </a:lvl8pPr>
            <a:lvl9pPr marL="3819357" indent="-224668" defTabSz="912715" eaLnBrk="0" fontAlgn="base" hangingPunct="0">
              <a:spcBef>
                <a:spcPct val="0"/>
              </a:spcBef>
              <a:spcAft>
                <a:spcPct val="0"/>
              </a:spcAft>
              <a:defRPr sz="2400" b="1">
                <a:solidFill>
                  <a:schemeClr val="tx1"/>
                </a:solidFill>
                <a:latin typeface="Times New Roman" pitchFamily="18" charset="0"/>
              </a:defRPr>
            </a:lvl9pPr>
          </a:lstStyle>
          <a:p>
            <a:fld id="{B62791C7-AA64-4EC5-9608-FC9010996AF8}" type="slidenum">
              <a:rPr lang="en-US" altLang="en-US" sz="1200" b="0"/>
              <a:pPr/>
              <a:t>30</a:t>
            </a:fld>
            <a:endParaRPr lang="en-US" altLang="en-US" sz="1200" b="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defTabSz="912715">
              <a:defRPr sz="2400" b="1">
                <a:solidFill>
                  <a:schemeClr val="tx1"/>
                </a:solidFill>
                <a:latin typeface="Times New Roman" pitchFamily="18" charset="0"/>
              </a:defRPr>
            </a:lvl1pPr>
            <a:lvl2pPr marL="730171" indent="-280835" defTabSz="912715">
              <a:defRPr sz="2400" b="1">
                <a:solidFill>
                  <a:schemeClr val="tx1"/>
                </a:solidFill>
                <a:latin typeface="Times New Roman" pitchFamily="18" charset="0"/>
              </a:defRPr>
            </a:lvl2pPr>
            <a:lvl3pPr marL="1123340" indent="-224668" defTabSz="912715">
              <a:defRPr sz="2400" b="1">
                <a:solidFill>
                  <a:schemeClr val="tx1"/>
                </a:solidFill>
                <a:latin typeface="Times New Roman" pitchFamily="18" charset="0"/>
              </a:defRPr>
            </a:lvl3pPr>
            <a:lvl4pPr marL="1572677" indent="-224668" defTabSz="912715">
              <a:defRPr sz="2400" b="1">
                <a:solidFill>
                  <a:schemeClr val="tx1"/>
                </a:solidFill>
                <a:latin typeface="Times New Roman" pitchFamily="18" charset="0"/>
              </a:defRPr>
            </a:lvl4pPr>
            <a:lvl5pPr marL="2022013" indent="-224668" defTabSz="912715">
              <a:defRPr sz="2400" b="1">
                <a:solidFill>
                  <a:schemeClr val="tx1"/>
                </a:solidFill>
                <a:latin typeface="Times New Roman" pitchFamily="18" charset="0"/>
              </a:defRPr>
            </a:lvl5pPr>
            <a:lvl6pPr marL="2471349" indent="-224668" defTabSz="912715" eaLnBrk="0" fontAlgn="base" hangingPunct="0">
              <a:spcBef>
                <a:spcPct val="0"/>
              </a:spcBef>
              <a:spcAft>
                <a:spcPct val="0"/>
              </a:spcAft>
              <a:defRPr sz="2400" b="1">
                <a:solidFill>
                  <a:schemeClr val="tx1"/>
                </a:solidFill>
                <a:latin typeface="Times New Roman" pitchFamily="18" charset="0"/>
              </a:defRPr>
            </a:lvl6pPr>
            <a:lvl7pPr marL="2920685" indent="-224668" defTabSz="912715" eaLnBrk="0" fontAlgn="base" hangingPunct="0">
              <a:spcBef>
                <a:spcPct val="0"/>
              </a:spcBef>
              <a:spcAft>
                <a:spcPct val="0"/>
              </a:spcAft>
              <a:defRPr sz="2400" b="1">
                <a:solidFill>
                  <a:schemeClr val="tx1"/>
                </a:solidFill>
                <a:latin typeface="Times New Roman" pitchFamily="18" charset="0"/>
              </a:defRPr>
            </a:lvl7pPr>
            <a:lvl8pPr marL="3370021" indent="-224668" defTabSz="912715" eaLnBrk="0" fontAlgn="base" hangingPunct="0">
              <a:spcBef>
                <a:spcPct val="0"/>
              </a:spcBef>
              <a:spcAft>
                <a:spcPct val="0"/>
              </a:spcAft>
              <a:defRPr sz="2400" b="1">
                <a:solidFill>
                  <a:schemeClr val="tx1"/>
                </a:solidFill>
                <a:latin typeface="Times New Roman" pitchFamily="18" charset="0"/>
              </a:defRPr>
            </a:lvl8pPr>
            <a:lvl9pPr marL="3819357" indent="-224668" defTabSz="912715" eaLnBrk="0" fontAlgn="base" hangingPunct="0">
              <a:spcBef>
                <a:spcPct val="0"/>
              </a:spcBef>
              <a:spcAft>
                <a:spcPct val="0"/>
              </a:spcAft>
              <a:defRPr sz="2400" b="1">
                <a:solidFill>
                  <a:schemeClr val="tx1"/>
                </a:solidFill>
                <a:latin typeface="Times New Roman" pitchFamily="18" charset="0"/>
              </a:defRPr>
            </a:lvl9pPr>
          </a:lstStyle>
          <a:p>
            <a:fld id="{7C6590C1-5947-42AC-AC49-45C422EBF6FA}" type="slidenum">
              <a:rPr lang="en-US" altLang="en-US" sz="1200" b="0"/>
              <a:pPr/>
              <a:t>31</a:t>
            </a:fld>
            <a:endParaRPr lang="en-US" altLang="en-US" sz="1200" b="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defTabSz="912583">
              <a:defRPr sz="2400" b="1">
                <a:solidFill>
                  <a:schemeClr val="tx1"/>
                </a:solidFill>
                <a:latin typeface="Times New Roman" pitchFamily="18" charset="0"/>
              </a:defRPr>
            </a:lvl1pPr>
            <a:lvl2pPr marL="730065" indent="-280795" defTabSz="912583">
              <a:defRPr sz="2400" b="1">
                <a:solidFill>
                  <a:schemeClr val="tx1"/>
                </a:solidFill>
                <a:latin typeface="Times New Roman" pitchFamily="18" charset="0"/>
              </a:defRPr>
            </a:lvl2pPr>
            <a:lvl3pPr marL="1123177" indent="-224635" defTabSz="912583">
              <a:defRPr sz="2400" b="1">
                <a:solidFill>
                  <a:schemeClr val="tx1"/>
                </a:solidFill>
                <a:latin typeface="Times New Roman" pitchFamily="18" charset="0"/>
              </a:defRPr>
            </a:lvl3pPr>
            <a:lvl4pPr marL="1572450" indent="-224635" defTabSz="912583">
              <a:defRPr sz="2400" b="1">
                <a:solidFill>
                  <a:schemeClr val="tx1"/>
                </a:solidFill>
                <a:latin typeface="Times New Roman" pitchFamily="18" charset="0"/>
              </a:defRPr>
            </a:lvl4pPr>
            <a:lvl5pPr marL="2021721" indent="-224635" defTabSz="912583">
              <a:defRPr sz="2400" b="1">
                <a:solidFill>
                  <a:schemeClr val="tx1"/>
                </a:solidFill>
                <a:latin typeface="Times New Roman" pitchFamily="18" charset="0"/>
              </a:defRPr>
            </a:lvl5pPr>
            <a:lvl6pPr marL="2470991" indent="-224635" defTabSz="912583" eaLnBrk="0" fontAlgn="base" hangingPunct="0">
              <a:spcBef>
                <a:spcPct val="0"/>
              </a:spcBef>
              <a:spcAft>
                <a:spcPct val="0"/>
              </a:spcAft>
              <a:defRPr sz="2400" b="1">
                <a:solidFill>
                  <a:schemeClr val="tx1"/>
                </a:solidFill>
                <a:latin typeface="Times New Roman" pitchFamily="18" charset="0"/>
              </a:defRPr>
            </a:lvl6pPr>
            <a:lvl7pPr marL="2920263" indent="-224635" defTabSz="912583" eaLnBrk="0" fontAlgn="base" hangingPunct="0">
              <a:spcBef>
                <a:spcPct val="0"/>
              </a:spcBef>
              <a:spcAft>
                <a:spcPct val="0"/>
              </a:spcAft>
              <a:defRPr sz="2400" b="1">
                <a:solidFill>
                  <a:schemeClr val="tx1"/>
                </a:solidFill>
                <a:latin typeface="Times New Roman" pitchFamily="18" charset="0"/>
              </a:defRPr>
            </a:lvl7pPr>
            <a:lvl8pPr marL="3369533" indent="-224635" defTabSz="912583" eaLnBrk="0" fontAlgn="base" hangingPunct="0">
              <a:spcBef>
                <a:spcPct val="0"/>
              </a:spcBef>
              <a:spcAft>
                <a:spcPct val="0"/>
              </a:spcAft>
              <a:defRPr sz="2400" b="1">
                <a:solidFill>
                  <a:schemeClr val="tx1"/>
                </a:solidFill>
                <a:latin typeface="Times New Roman" pitchFamily="18" charset="0"/>
              </a:defRPr>
            </a:lvl8pPr>
            <a:lvl9pPr marL="3818805" indent="-224635" defTabSz="912583" eaLnBrk="0" fontAlgn="base" hangingPunct="0">
              <a:spcBef>
                <a:spcPct val="0"/>
              </a:spcBef>
              <a:spcAft>
                <a:spcPct val="0"/>
              </a:spcAft>
              <a:defRPr sz="2400" b="1">
                <a:solidFill>
                  <a:schemeClr val="tx1"/>
                </a:solidFill>
                <a:latin typeface="Times New Roman" pitchFamily="18" charset="0"/>
              </a:defRPr>
            </a:lvl9pPr>
          </a:lstStyle>
          <a:p>
            <a:fld id="{F21216AE-ABE9-427C-8346-9D5D73AD1CA4}" type="slidenum">
              <a:rPr lang="en-US" altLang="en-US" sz="1200" b="0"/>
              <a:pPr/>
              <a:t>34</a:t>
            </a:fld>
            <a:endParaRPr lang="en-US" altLang="en-US" sz="1200" b="0" dirty="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defTabSz="912583">
              <a:defRPr sz="2400" b="1">
                <a:solidFill>
                  <a:schemeClr val="tx1"/>
                </a:solidFill>
                <a:latin typeface="Times New Roman" pitchFamily="18" charset="0"/>
              </a:defRPr>
            </a:lvl1pPr>
            <a:lvl2pPr marL="730065" indent="-280795" defTabSz="912583">
              <a:defRPr sz="2400" b="1">
                <a:solidFill>
                  <a:schemeClr val="tx1"/>
                </a:solidFill>
                <a:latin typeface="Times New Roman" pitchFamily="18" charset="0"/>
              </a:defRPr>
            </a:lvl2pPr>
            <a:lvl3pPr marL="1123177" indent="-224635" defTabSz="912583">
              <a:defRPr sz="2400" b="1">
                <a:solidFill>
                  <a:schemeClr val="tx1"/>
                </a:solidFill>
                <a:latin typeface="Times New Roman" pitchFamily="18" charset="0"/>
              </a:defRPr>
            </a:lvl3pPr>
            <a:lvl4pPr marL="1572450" indent="-224635" defTabSz="912583">
              <a:defRPr sz="2400" b="1">
                <a:solidFill>
                  <a:schemeClr val="tx1"/>
                </a:solidFill>
                <a:latin typeface="Times New Roman" pitchFamily="18" charset="0"/>
              </a:defRPr>
            </a:lvl4pPr>
            <a:lvl5pPr marL="2021721" indent="-224635" defTabSz="912583">
              <a:defRPr sz="2400" b="1">
                <a:solidFill>
                  <a:schemeClr val="tx1"/>
                </a:solidFill>
                <a:latin typeface="Times New Roman" pitchFamily="18" charset="0"/>
              </a:defRPr>
            </a:lvl5pPr>
            <a:lvl6pPr marL="2470991" indent="-224635" defTabSz="912583" eaLnBrk="0" fontAlgn="base" hangingPunct="0">
              <a:spcBef>
                <a:spcPct val="0"/>
              </a:spcBef>
              <a:spcAft>
                <a:spcPct val="0"/>
              </a:spcAft>
              <a:defRPr sz="2400" b="1">
                <a:solidFill>
                  <a:schemeClr val="tx1"/>
                </a:solidFill>
                <a:latin typeface="Times New Roman" pitchFamily="18" charset="0"/>
              </a:defRPr>
            </a:lvl6pPr>
            <a:lvl7pPr marL="2920263" indent="-224635" defTabSz="912583" eaLnBrk="0" fontAlgn="base" hangingPunct="0">
              <a:spcBef>
                <a:spcPct val="0"/>
              </a:spcBef>
              <a:spcAft>
                <a:spcPct val="0"/>
              </a:spcAft>
              <a:defRPr sz="2400" b="1">
                <a:solidFill>
                  <a:schemeClr val="tx1"/>
                </a:solidFill>
                <a:latin typeface="Times New Roman" pitchFamily="18" charset="0"/>
              </a:defRPr>
            </a:lvl7pPr>
            <a:lvl8pPr marL="3369533" indent="-224635" defTabSz="912583" eaLnBrk="0" fontAlgn="base" hangingPunct="0">
              <a:spcBef>
                <a:spcPct val="0"/>
              </a:spcBef>
              <a:spcAft>
                <a:spcPct val="0"/>
              </a:spcAft>
              <a:defRPr sz="2400" b="1">
                <a:solidFill>
                  <a:schemeClr val="tx1"/>
                </a:solidFill>
                <a:latin typeface="Times New Roman" pitchFamily="18" charset="0"/>
              </a:defRPr>
            </a:lvl8pPr>
            <a:lvl9pPr marL="3818805" indent="-224635" defTabSz="912583" eaLnBrk="0" fontAlgn="base" hangingPunct="0">
              <a:spcBef>
                <a:spcPct val="0"/>
              </a:spcBef>
              <a:spcAft>
                <a:spcPct val="0"/>
              </a:spcAft>
              <a:defRPr sz="2400" b="1">
                <a:solidFill>
                  <a:schemeClr val="tx1"/>
                </a:solidFill>
                <a:latin typeface="Times New Roman" pitchFamily="18" charset="0"/>
              </a:defRPr>
            </a:lvl9pPr>
          </a:lstStyle>
          <a:p>
            <a:fld id="{F82A3AD9-571F-4CED-832C-63F4D44D087D}" type="slidenum">
              <a:rPr lang="en-US" altLang="en-US" sz="1200" b="0"/>
              <a:pPr/>
              <a:t>35</a:t>
            </a:fld>
            <a:endParaRPr lang="en-US" altLang="en-US" sz="1200" b="0" dirty="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defTabSz="912583">
              <a:defRPr sz="2400" b="1">
                <a:solidFill>
                  <a:schemeClr val="tx1"/>
                </a:solidFill>
                <a:latin typeface="Times New Roman" pitchFamily="18" charset="0"/>
              </a:defRPr>
            </a:lvl1pPr>
            <a:lvl2pPr marL="730065" indent="-280795" defTabSz="912583">
              <a:defRPr sz="2400" b="1">
                <a:solidFill>
                  <a:schemeClr val="tx1"/>
                </a:solidFill>
                <a:latin typeface="Times New Roman" pitchFamily="18" charset="0"/>
              </a:defRPr>
            </a:lvl2pPr>
            <a:lvl3pPr marL="1123177" indent="-224635" defTabSz="912583">
              <a:defRPr sz="2400" b="1">
                <a:solidFill>
                  <a:schemeClr val="tx1"/>
                </a:solidFill>
                <a:latin typeface="Times New Roman" pitchFamily="18" charset="0"/>
              </a:defRPr>
            </a:lvl3pPr>
            <a:lvl4pPr marL="1572450" indent="-224635" defTabSz="912583">
              <a:defRPr sz="2400" b="1">
                <a:solidFill>
                  <a:schemeClr val="tx1"/>
                </a:solidFill>
                <a:latin typeface="Times New Roman" pitchFamily="18" charset="0"/>
              </a:defRPr>
            </a:lvl4pPr>
            <a:lvl5pPr marL="2021721" indent="-224635" defTabSz="912583">
              <a:defRPr sz="2400" b="1">
                <a:solidFill>
                  <a:schemeClr val="tx1"/>
                </a:solidFill>
                <a:latin typeface="Times New Roman" pitchFamily="18" charset="0"/>
              </a:defRPr>
            </a:lvl5pPr>
            <a:lvl6pPr marL="2470991" indent="-224635" defTabSz="912583" eaLnBrk="0" fontAlgn="base" hangingPunct="0">
              <a:spcBef>
                <a:spcPct val="0"/>
              </a:spcBef>
              <a:spcAft>
                <a:spcPct val="0"/>
              </a:spcAft>
              <a:defRPr sz="2400" b="1">
                <a:solidFill>
                  <a:schemeClr val="tx1"/>
                </a:solidFill>
                <a:latin typeface="Times New Roman" pitchFamily="18" charset="0"/>
              </a:defRPr>
            </a:lvl6pPr>
            <a:lvl7pPr marL="2920263" indent="-224635" defTabSz="912583" eaLnBrk="0" fontAlgn="base" hangingPunct="0">
              <a:spcBef>
                <a:spcPct val="0"/>
              </a:spcBef>
              <a:spcAft>
                <a:spcPct val="0"/>
              </a:spcAft>
              <a:defRPr sz="2400" b="1">
                <a:solidFill>
                  <a:schemeClr val="tx1"/>
                </a:solidFill>
                <a:latin typeface="Times New Roman" pitchFamily="18" charset="0"/>
              </a:defRPr>
            </a:lvl7pPr>
            <a:lvl8pPr marL="3369533" indent="-224635" defTabSz="912583" eaLnBrk="0" fontAlgn="base" hangingPunct="0">
              <a:spcBef>
                <a:spcPct val="0"/>
              </a:spcBef>
              <a:spcAft>
                <a:spcPct val="0"/>
              </a:spcAft>
              <a:defRPr sz="2400" b="1">
                <a:solidFill>
                  <a:schemeClr val="tx1"/>
                </a:solidFill>
                <a:latin typeface="Times New Roman" pitchFamily="18" charset="0"/>
              </a:defRPr>
            </a:lvl8pPr>
            <a:lvl9pPr marL="3818805" indent="-224635" defTabSz="912583" eaLnBrk="0" fontAlgn="base" hangingPunct="0">
              <a:spcBef>
                <a:spcPct val="0"/>
              </a:spcBef>
              <a:spcAft>
                <a:spcPct val="0"/>
              </a:spcAft>
              <a:defRPr sz="2400" b="1">
                <a:solidFill>
                  <a:schemeClr val="tx1"/>
                </a:solidFill>
                <a:latin typeface="Times New Roman" pitchFamily="18" charset="0"/>
              </a:defRPr>
            </a:lvl9pPr>
          </a:lstStyle>
          <a:p>
            <a:fld id="{BA93C95B-308B-42BD-B252-4D84339A18ED}" type="slidenum">
              <a:rPr lang="en-US" altLang="en-US" sz="1200" b="0"/>
              <a:pPr/>
              <a:t>36</a:t>
            </a:fld>
            <a:endParaRPr lang="en-US" altLang="en-US" sz="1200" b="0" dirty="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g"/><Relationship Id="rId1" Type="http://schemas.openxmlformats.org/officeDocument/2006/relationships/slideMaster" Target="../slideMasters/slideMaster4.xml"/><Relationship Id="rId4" Type="http://schemas.openxmlformats.org/officeDocument/2006/relationships/image" Target="../media/image6.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 name="Picture 2"/>
          <p:cNvPicPr>
            <a:picLocks noChangeAspect="1"/>
          </p:cNvPicPr>
          <p:nvPr/>
        </p:nvPicPr>
        <p:blipFill rotWithShape="1">
          <a:blip r:embed="rId2">
            <a:extLst>
              <a:ext uri="{28A0092B-C50C-407E-A947-70E740481C1C}">
                <a14:useLocalDpi xmlns:a14="http://schemas.microsoft.com/office/drawing/2010/main" val="0"/>
              </a:ext>
            </a:extLst>
          </a:blip>
          <a:srcRect l="6500"/>
          <a:stretch/>
        </p:blipFill>
        <p:spPr bwMode="auto">
          <a:xfrm>
            <a:off x="0" y="1963400"/>
            <a:ext cx="7245473" cy="2801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hasCustomPrompt="1"/>
          </p:nvPr>
        </p:nvSpPr>
        <p:spPr>
          <a:xfrm>
            <a:off x="457200" y="2152808"/>
            <a:ext cx="5257800" cy="2419569"/>
          </a:xfrm>
        </p:spPr>
        <p:txBody>
          <a:bodyPr anchor="ctr"/>
          <a:lstStyle>
            <a:lvl1pPr>
              <a:defRPr sz="3600" b="1"/>
            </a:lvl1pPr>
          </a:lstStyle>
          <a:p>
            <a:r>
              <a:rPr lang="en-US" dirty="0" smtClean="0"/>
              <a:t>Type Presentation Title Here</a:t>
            </a:r>
            <a:endParaRPr lang="en-US" dirty="0"/>
          </a:p>
        </p:txBody>
      </p:sp>
      <p:sp>
        <p:nvSpPr>
          <p:cNvPr id="3" name="Subtitle 2"/>
          <p:cNvSpPr>
            <a:spLocks noGrp="1"/>
          </p:cNvSpPr>
          <p:nvPr>
            <p:ph type="subTitle" idx="1"/>
          </p:nvPr>
        </p:nvSpPr>
        <p:spPr>
          <a:xfrm>
            <a:off x="457200" y="4889711"/>
            <a:ext cx="7032171" cy="1295400"/>
          </a:xfrm>
        </p:spPr>
        <p:txBody>
          <a:bodyPr/>
          <a:lstStyle>
            <a:lvl1pPr marL="0" indent="0" algn="l">
              <a:spcBef>
                <a:spcPts val="300"/>
              </a:spcBef>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7" name="Content Placeholder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62271" y="6367656"/>
            <a:ext cx="970329" cy="283225"/>
          </a:xfrm>
          <a:prstGeom prst="rect">
            <a:avLst/>
          </a:prstGeom>
        </p:spPr>
      </p:pic>
    </p:spTree>
    <p:extLst>
      <p:ext uri="{BB962C8B-B14F-4D97-AF65-F5344CB8AC3E}">
        <p14:creationId xmlns:p14="http://schemas.microsoft.com/office/powerpoint/2010/main" val="103223527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717CDB-6C2F-42BC-AA8A-B09FB99DE5DA}" type="datetime1">
              <a:rPr lang="en-US" smtClean="0"/>
              <a:t>11/19/2014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35FD91-4250-4249-98C5-7DB6F303C22C}" type="slidenum">
              <a:rPr lang="en-US" smtClean="0"/>
              <a:t>‹#›</a:t>
            </a:fld>
            <a:endParaRPr lang="en-US"/>
          </a:p>
        </p:txBody>
      </p:sp>
    </p:spTree>
    <p:extLst>
      <p:ext uri="{BB962C8B-B14F-4D97-AF65-F5344CB8AC3E}">
        <p14:creationId xmlns:p14="http://schemas.microsoft.com/office/powerpoint/2010/main" val="72973131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457200" y="274638"/>
            <a:ext cx="7162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12AEF5E-7D23-4A06-8C77-8796BB266923}" type="datetime1">
              <a:rPr lang="en-US" smtClean="0"/>
              <a:t>11/19/2014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35FD91-4250-4249-98C5-7DB6F303C22C}" type="slidenum">
              <a:rPr lang="en-US" smtClean="0"/>
              <a:t>‹#›</a:t>
            </a:fld>
            <a:endParaRPr lang="en-US"/>
          </a:p>
        </p:txBody>
      </p:sp>
      <p:pic>
        <p:nvPicPr>
          <p:cNvPr id="7" name="Picture 3"/>
          <p:cNvPicPr>
            <a:picLocks noChangeAspect="1"/>
          </p:cNvPicPr>
          <p:nvPr/>
        </p:nvPicPr>
        <p:blipFill rotWithShape="1">
          <a:blip r:embed="rId2">
            <a:extLst>
              <a:ext uri="{28A0092B-C50C-407E-A947-70E740481C1C}">
                <a14:useLocalDpi xmlns:a14="http://schemas.microsoft.com/office/drawing/2010/main" val="0"/>
              </a:ext>
            </a:extLst>
          </a:blip>
          <a:srcRect t="20357"/>
          <a:stretch/>
        </p:blipFill>
        <p:spPr bwMode="auto">
          <a:xfrm rot="5400000">
            <a:off x="4161174" y="1265573"/>
            <a:ext cx="8540750" cy="1424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Content Placeholder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62271" y="6367656"/>
            <a:ext cx="970329" cy="283225"/>
          </a:xfrm>
          <a:prstGeom prst="rect">
            <a:avLst/>
          </a:prstGeom>
        </p:spPr>
      </p:pic>
      <p:sp>
        <p:nvSpPr>
          <p:cNvPr id="2" name="Vertical Title 1"/>
          <p:cNvSpPr>
            <a:spLocks noGrp="1"/>
          </p:cNvSpPr>
          <p:nvPr>
            <p:ph type="title" orient="vert"/>
          </p:nvPr>
        </p:nvSpPr>
        <p:spPr>
          <a:xfrm>
            <a:off x="7772400" y="274638"/>
            <a:ext cx="1295400" cy="5851525"/>
          </a:xfrm>
        </p:spPr>
        <p:txBody>
          <a:bodyPr vert="eaVert"/>
          <a:lstStyle>
            <a:lvl1pPr>
              <a:defRPr>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166130171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12750" y="311150"/>
            <a:ext cx="8578850" cy="60134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5"/>
          <p:cNvSpPr>
            <a:spLocks noGrp="1" noChangeArrowheads="1"/>
          </p:cNvSpPr>
          <p:nvPr>
            <p:ph type="ftr" sz="quarter" idx="10"/>
          </p:nvPr>
        </p:nvSpPr>
        <p:spPr>
          <a:ln/>
        </p:spPr>
        <p:txBody>
          <a:bodyPr/>
          <a:lstStyle>
            <a:lvl1pPr>
              <a:defRPr/>
            </a:lvl1pPr>
          </a:lstStyle>
          <a:p>
            <a:endParaRPr lang="en-US"/>
          </a:p>
        </p:txBody>
      </p:sp>
    </p:spTree>
    <p:extLst>
      <p:ext uri="{BB962C8B-B14F-4D97-AF65-F5344CB8AC3E}">
        <p14:creationId xmlns:p14="http://schemas.microsoft.com/office/powerpoint/2010/main" val="2138066584"/>
      </p:ext>
    </p:extLst>
  </p:cSld>
  <p:clrMapOvr>
    <a:masterClrMapping/>
  </p:clrMapOvr>
  <p:transition>
    <p:split orient="vert" dir="in"/>
  </p:transition>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72289135"/>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06364876"/>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7" name="Picture 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3048000"/>
            <a:ext cx="6111875"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820806" y="6379217"/>
            <a:ext cx="947930" cy="277369"/>
          </a:xfrm>
          <a:prstGeom prst="rect">
            <a:avLst/>
          </a:prstGeom>
        </p:spPr>
      </p:pic>
      <p:sp>
        <p:nvSpPr>
          <p:cNvPr id="2" name="Title 1"/>
          <p:cNvSpPr>
            <a:spLocks noGrp="1"/>
          </p:cNvSpPr>
          <p:nvPr>
            <p:ph type="ctrTitle" hasCustomPrompt="1"/>
          </p:nvPr>
        </p:nvSpPr>
        <p:spPr>
          <a:xfrm>
            <a:off x="457200" y="3169404"/>
            <a:ext cx="5257800" cy="1981200"/>
          </a:xfrm>
        </p:spPr>
        <p:txBody>
          <a:bodyPr anchor="ctr"/>
          <a:lstStyle>
            <a:lvl1pPr>
              <a:defRPr b="1"/>
            </a:lvl1pPr>
          </a:lstStyle>
          <a:p>
            <a:r>
              <a:rPr lang="en-US" dirty="0" smtClean="0"/>
              <a:t>Type Presentation Title Here</a:t>
            </a:r>
            <a:endParaRPr lang="en-US" dirty="0"/>
          </a:p>
        </p:txBody>
      </p:sp>
      <p:sp>
        <p:nvSpPr>
          <p:cNvPr id="3" name="Subtitle 2"/>
          <p:cNvSpPr>
            <a:spLocks noGrp="1"/>
          </p:cNvSpPr>
          <p:nvPr>
            <p:ph type="subTitle" idx="1"/>
          </p:nvPr>
        </p:nvSpPr>
        <p:spPr>
          <a:xfrm>
            <a:off x="457200" y="5399088"/>
            <a:ext cx="7032171" cy="1382712"/>
          </a:xfrm>
        </p:spPr>
        <p:txBody>
          <a:bodyPr/>
          <a:lstStyle>
            <a:lvl1pPr marL="0" indent="0" algn="l">
              <a:lnSpc>
                <a:spcPct val="90000"/>
              </a:lnSpc>
              <a:spcBef>
                <a:spcPts val="300"/>
              </a:spcBef>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31355061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210C444-5CFB-40E9-9017-853F9EC73139}" type="datetime1">
              <a:rPr lang="en-US" smtClean="0"/>
              <a:t>11/19/2014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65540D-26A2-458C-81F1-25D42FF068A2}" type="slidenum">
              <a:rPr lang="en-US" smtClean="0"/>
              <a:t>‹#›</a:t>
            </a:fld>
            <a:endParaRPr lang="en-US"/>
          </a:p>
        </p:txBody>
      </p:sp>
    </p:spTree>
    <p:extLst>
      <p:ext uri="{BB962C8B-B14F-4D97-AF65-F5344CB8AC3E}">
        <p14:creationId xmlns:p14="http://schemas.microsoft.com/office/powerpoint/2010/main" val="238862827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17520"/>
          <a:stretch/>
        </p:blipFill>
        <p:spPr>
          <a:xfrm>
            <a:off x="-1263496" y="2311873"/>
            <a:ext cx="8475324" cy="2951931"/>
          </a:xfrm>
          <a:prstGeom prst="rect">
            <a:avLst/>
          </a:prstGeom>
        </p:spPr>
      </p:pic>
      <p:sp>
        <p:nvSpPr>
          <p:cNvPr id="2" name="Title 1"/>
          <p:cNvSpPr>
            <a:spLocks noGrp="1"/>
          </p:cNvSpPr>
          <p:nvPr>
            <p:ph type="title" hasCustomPrompt="1"/>
          </p:nvPr>
        </p:nvSpPr>
        <p:spPr>
          <a:xfrm>
            <a:off x="457200" y="2521792"/>
            <a:ext cx="6019800" cy="2593848"/>
          </a:xfrm>
        </p:spPr>
        <p:txBody>
          <a:bodyPr anchor="ctr"/>
          <a:lstStyle>
            <a:lvl1pPr algn="l">
              <a:defRPr sz="3200" b="1" cap="none"/>
            </a:lvl1pPr>
          </a:lstStyle>
          <a:p>
            <a:r>
              <a:rPr lang="en-US" dirty="0" smtClean="0"/>
              <a:t>Type Section Title Here</a:t>
            </a:r>
            <a:endParaRPr lang="en-US" dirty="0"/>
          </a:p>
        </p:txBody>
      </p:sp>
      <p:sp>
        <p:nvSpPr>
          <p:cNvPr id="3" name="Text Placeholder 2"/>
          <p:cNvSpPr>
            <a:spLocks noGrp="1"/>
          </p:cNvSpPr>
          <p:nvPr>
            <p:ph type="body" idx="1"/>
          </p:nvPr>
        </p:nvSpPr>
        <p:spPr>
          <a:xfrm>
            <a:off x="449943" y="5399088"/>
            <a:ext cx="7031736" cy="1379664"/>
          </a:xfrm>
        </p:spPr>
        <p:txBody>
          <a:bodyPr anchor="t">
            <a:normAutofit/>
          </a:bodyPr>
          <a:lstStyle>
            <a:lvl1pPr marL="0" indent="0">
              <a:lnSpc>
                <a:spcPct val="90000"/>
              </a:lnSpc>
              <a:spcBef>
                <a:spcPts val="30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6" name="Content Placeholder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62271" y="6367656"/>
            <a:ext cx="970329" cy="283225"/>
          </a:xfrm>
          <a:prstGeom prst="rect">
            <a:avLst/>
          </a:prstGeom>
        </p:spPr>
      </p:pic>
    </p:spTree>
    <p:extLst>
      <p:ext uri="{BB962C8B-B14F-4D97-AF65-F5344CB8AC3E}">
        <p14:creationId xmlns:p14="http://schemas.microsoft.com/office/powerpoint/2010/main" val="1205655893"/>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90600"/>
            <a:ext cx="4038600" cy="5135563"/>
          </a:xfrm>
        </p:spPr>
        <p:txBody>
          <a:bodyPr/>
          <a:lstStyle>
            <a:lvl1pPr>
              <a:defRPr sz="2400"/>
            </a:lvl1pPr>
            <a:lvl2pPr>
              <a:defRPr sz="2400"/>
            </a:lvl2pPr>
            <a:lvl3pPr>
              <a:defRPr sz="24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990600"/>
            <a:ext cx="4038600" cy="5135563"/>
          </a:xfrm>
        </p:spPr>
        <p:txBody>
          <a:bodyPr/>
          <a:lstStyle>
            <a:lvl1pPr>
              <a:defRPr sz="2400"/>
            </a:lvl1pPr>
            <a:lvl2pPr>
              <a:defRPr sz="2400"/>
            </a:lvl2pPr>
            <a:lvl3pPr>
              <a:defRPr sz="24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D3FF1AF-7E07-406B-BABC-24396BB9D220}" type="datetime1">
              <a:rPr lang="en-US" smtClean="0"/>
              <a:t>11/19/2014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65540D-26A2-458C-81F1-25D42FF068A2}" type="slidenum">
              <a:rPr lang="en-US" smtClean="0"/>
              <a:t>‹#›</a:t>
            </a:fld>
            <a:endParaRPr lang="en-US"/>
          </a:p>
        </p:txBody>
      </p:sp>
    </p:spTree>
    <p:extLst>
      <p:ext uri="{BB962C8B-B14F-4D97-AF65-F5344CB8AC3E}">
        <p14:creationId xmlns:p14="http://schemas.microsoft.com/office/powerpoint/2010/main" val="2690615853"/>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990600"/>
            <a:ext cx="404018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00200"/>
            <a:ext cx="4040188" cy="45259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990600"/>
            <a:ext cx="4041775"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600200"/>
            <a:ext cx="4041775" cy="45259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6A11666-5F71-4535-B900-03582A5CA68C}" type="datetime1">
              <a:rPr lang="en-US" smtClean="0"/>
              <a:t>11/19/2014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A65540D-26A2-458C-81F1-25D42FF068A2}" type="slidenum">
              <a:rPr lang="en-US" smtClean="0"/>
              <a:t>‹#›</a:t>
            </a:fld>
            <a:endParaRPr lang="en-US"/>
          </a:p>
        </p:txBody>
      </p:sp>
    </p:spTree>
    <p:extLst>
      <p:ext uri="{BB962C8B-B14F-4D97-AF65-F5344CB8AC3E}">
        <p14:creationId xmlns:p14="http://schemas.microsoft.com/office/powerpoint/2010/main" val="269626146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0FE2906-3C76-4A2C-B746-A7F63CB33492}" type="datetime1">
              <a:rPr lang="en-US" smtClean="0"/>
              <a:t>11/19/2014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35FD91-4250-4249-98C5-7DB6F303C22C}" type="slidenum">
              <a:rPr lang="en-US" smtClean="0"/>
              <a:t>‹#›</a:t>
            </a:fld>
            <a:endParaRPr lang="en-US"/>
          </a:p>
        </p:txBody>
      </p:sp>
    </p:spTree>
    <p:extLst>
      <p:ext uri="{BB962C8B-B14F-4D97-AF65-F5344CB8AC3E}">
        <p14:creationId xmlns:p14="http://schemas.microsoft.com/office/powerpoint/2010/main" val="1148558809"/>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3300662-512F-49A5-AE4C-C7B0A7E83BD5}" type="datetime1">
              <a:rPr lang="en-US" smtClean="0"/>
              <a:t>11/19/2014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65540D-26A2-458C-81F1-25D42FF068A2}" type="slidenum">
              <a:rPr lang="en-US" smtClean="0"/>
              <a:t>‹#›</a:t>
            </a:fld>
            <a:endParaRPr lang="en-US"/>
          </a:p>
        </p:txBody>
      </p:sp>
    </p:spTree>
    <p:extLst>
      <p:ext uri="{BB962C8B-B14F-4D97-AF65-F5344CB8AC3E}">
        <p14:creationId xmlns:p14="http://schemas.microsoft.com/office/powerpoint/2010/main" val="2575550093"/>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4405B1-AB6F-4830-BA3C-845B2753196A}" type="datetime1">
              <a:rPr lang="en-US" smtClean="0"/>
              <a:t>11/19/2014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65540D-26A2-458C-81F1-25D42FF068A2}" type="slidenum">
              <a:rPr lang="en-US" smtClean="0"/>
              <a:t>‹#›</a:t>
            </a:fld>
            <a:endParaRPr lang="en-US"/>
          </a:p>
        </p:txBody>
      </p:sp>
    </p:spTree>
    <p:extLst>
      <p:ext uri="{BB962C8B-B14F-4D97-AF65-F5344CB8AC3E}">
        <p14:creationId xmlns:p14="http://schemas.microsoft.com/office/powerpoint/2010/main" val="30720342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467600" cy="762000"/>
          </a:xfrm>
        </p:spPr>
        <p:txBody>
          <a:bodyPr anchor="b"/>
          <a:lstStyle>
            <a:lvl1pPr algn="l">
              <a:defRPr sz="3200" b="1"/>
            </a:lvl1pPr>
          </a:lstStyle>
          <a:p>
            <a:r>
              <a:rPr lang="en-US" smtClean="0"/>
              <a:t>Click to edit Master title style</a:t>
            </a:r>
            <a:endParaRPr lang="en-US" dirty="0"/>
          </a:p>
        </p:txBody>
      </p:sp>
      <p:sp>
        <p:nvSpPr>
          <p:cNvPr id="3" name="Content Placeholder 2"/>
          <p:cNvSpPr>
            <a:spLocks noGrp="1"/>
          </p:cNvSpPr>
          <p:nvPr>
            <p:ph idx="1"/>
          </p:nvPr>
        </p:nvSpPr>
        <p:spPr>
          <a:xfrm>
            <a:off x="3575050" y="990600"/>
            <a:ext cx="5111750" cy="51355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990600"/>
            <a:ext cx="3008313" cy="51355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FBCBF7-74E4-459B-B8E3-1D392F29447F}" type="datetime1">
              <a:rPr lang="en-US" smtClean="0"/>
              <a:t>11/19/2014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65540D-26A2-458C-81F1-25D42FF068A2}" type="slidenum">
              <a:rPr lang="en-US" smtClean="0"/>
              <a:t>‹#›</a:t>
            </a:fld>
            <a:endParaRPr lang="en-US"/>
          </a:p>
        </p:txBody>
      </p:sp>
    </p:spTree>
    <p:extLst>
      <p:ext uri="{BB962C8B-B14F-4D97-AF65-F5344CB8AC3E}">
        <p14:creationId xmlns:p14="http://schemas.microsoft.com/office/powerpoint/2010/main" val="887601724"/>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990601"/>
            <a:ext cx="5486400" cy="373697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40E646-BAFF-4DD4-9812-9B0BCA490E3A}" type="datetime1">
              <a:rPr lang="en-US" smtClean="0"/>
              <a:t>11/19/2014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65540D-26A2-458C-81F1-25D42FF068A2}" type="slidenum">
              <a:rPr lang="en-US" smtClean="0"/>
              <a:t>‹#›</a:t>
            </a:fld>
            <a:endParaRPr lang="en-US"/>
          </a:p>
        </p:txBody>
      </p:sp>
    </p:spTree>
    <p:extLst>
      <p:ext uri="{BB962C8B-B14F-4D97-AF65-F5344CB8AC3E}">
        <p14:creationId xmlns:p14="http://schemas.microsoft.com/office/powerpoint/2010/main" val="385562819"/>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14112C-A6EB-40BF-9661-D990D4714A47}" type="datetime1">
              <a:rPr lang="en-US" smtClean="0"/>
              <a:t>11/19/2014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65540D-26A2-458C-81F1-25D42FF068A2}" type="slidenum">
              <a:rPr lang="en-US" smtClean="0"/>
              <a:t>‹#›</a:t>
            </a:fld>
            <a:endParaRPr lang="en-US"/>
          </a:p>
        </p:txBody>
      </p:sp>
    </p:spTree>
    <p:extLst>
      <p:ext uri="{BB962C8B-B14F-4D97-AF65-F5344CB8AC3E}">
        <p14:creationId xmlns:p14="http://schemas.microsoft.com/office/powerpoint/2010/main" val="1925309354"/>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457200" y="274638"/>
            <a:ext cx="76962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992257A-B5AF-4B65-BBE5-DC5B0D279A5E}" type="datetime1">
              <a:rPr lang="en-US" smtClean="0"/>
              <a:t>11/19/2014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65540D-26A2-458C-81F1-25D42FF068A2}" type="slidenum">
              <a:rPr lang="en-US" smtClean="0"/>
              <a:t>‹#›</a:t>
            </a:fld>
            <a:endParaRPr lang="en-US"/>
          </a:p>
        </p:txBody>
      </p:sp>
      <p:pic>
        <p:nvPicPr>
          <p:cNvPr id="8" name="Content Placeholder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2271" y="6367656"/>
            <a:ext cx="970329" cy="283225"/>
          </a:xfrm>
          <a:prstGeom prst="rect">
            <a:avLst/>
          </a:prstGeom>
        </p:spPr>
      </p:pic>
      <p:pic>
        <p:nvPicPr>
          <p:cNvPr id="9" name="Picture 1"/>
          <p:cNvPicPr>
            <a:picLocks noChangeAspect="1"/>
          </p:cNvPicPr>
          <p:nvPr userDrawn="1"/>
        </p:nvPicPr>
        <p:blipFill>
          <a:blip r:embed="rId3">
            <a:extLst>
              <a:ext uri="{28A0092B-C50C-407E-A947-70E740481C1C}">
                <a14:useLocalDpi xmlns:a14="http://schemas.microsoft.com/office/drawing/2010/main" val="0"/>
              </a:ext>
            </a:extLst>
          </a:blip>
          <a:srcRect t="21066"/>
          <a:stretch>
            <a:fillRect/>
          </a:stretch>
        </p:blipFill>
        <p:spPr bwMode="auto">
          <a:xfrm rot="5400000">
            <a:off x="4404519" y="1642688"/>
            <a:ext cx="86106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8347434" y="274638"/>
            <a:ext cx="720365" cy="5851525"/>
          </a:xfrm>
        </p:spPr>
        <p:txBody>
          <a:bodyPr vert="eaVert"/>
          <a:lstStyle>
            <a:lvl1pPr>
              <a:defRPr>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2641969443"/>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Picture 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3048000"/>
            <a:ext cx="6111875"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820806" y="6379217"/>
            <a:ext cx="947930" cy="277369"/>
          </a:xfrm>
          <a:prstGeom prst="rect">
            <a:avLst/>
          </a:prstGeom>
        </p:spPr>
      </p:pic>
      <p:sp>
        <p:nvSpPr>
          <p:cNvPr id="2" name="Title 1"/>
          <p:cNvSpPr>
            <a:spLocks noGrp="1"/>
          </p:cNvSpPr>
          <p:nvPr>
            <p:ph type="ctrTitle" hasCustomPrompt="1"/>
          </p:nvPr>
        </p:nvSpPr>
        <p:spPr>
          <a:xfrm>
            <a:off x="457200" y="3200400"/>
            <a:ext cx="5257800" cy="1981200"/>
          </a:xfrm>
        </p:spPr>
        <p:txBody>
          <a:bodyPr anchor="ctr"/>
          <a:lstStyle>
            <a:lvl1pPr>
              <a:defRPr b="1"/>
            </a:lvl1pPr>
          </a:lstStyle>
          <a:p>
            <a:r>
              <a:rPr lang="en-US" dirty="0" smtClean="0"/>
              <a:t>Type Presentation Title Here</a:t>
            </a:r>
            <a:endParaRPr lang="en-US" dirty="0"/>
          </a:p>
        </p:txBody>
      </p:sp>
      <p:sp>
        <p:nvSpPr>
          <p:cNvPr id="3" name="Subtitle 2"/>
          <p:cNvSpPr>
            <a:spLocks noGrp="1"/>
          </p:cNvSpPr>
          <p:nvPr>
            <p:ph type="subTitle" idx="1"/>
          </p:nvPr>
        </p:nvSpPr>
        <p:spPr>
          <a:xfrm>
            <a:off x="457200" y="5334000"/>
            <a:ext cx="7032171" cy="144780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324033547"/>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F5786D-C744-4706-8128-300D67C5B540}" type="datetime1">
              <a:rPr lang="en-US" smtClean="0"/>
              <a:t>11/19/2014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65540D-26A2-458C-81F1-25D42FF068A2}" type="slidenum">
              <a:rPr lang="en-US" smtClean="0"/>
              <a:t>‹#›</a:t>
            </a:fld>
            <a:endParaRPr lang="en-US"/>
          </a:p>
        </p:txBody>
      </p:sp>
    </p:spTree>
    <p:extLst>
      <p:ext uri="{BB962C8B-B14F-4D97-AF65-F5344CB8AC3E}">
        <p14:creationId xmlns:p14="http://schemas.microsoft.com/office/powerpoint/2010/main" val="698962274"/>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5" name="Picture 2"/>
          <p:cNvPicPr>
            <a:picLocks noChangeAspect="1"/>
          </p:cNvPicPr>
          <p:nvPr userDrawn="1"/>
        </p:nvPicPr>
        <p:blipFill rotWithShape="1">
          <a:blip r:embed="rId2">
            <a:extLst>
              <a:ext uri="{28A0092B-C50C-407E-A947-70E740481C1C}">
                <a14:useLocalDpi xmlns:a14="http://schemas.microsoft.com/office/drawing/2010/main" val="0"/>
              </a:ext>
            </a:extLst>
          </a:blip>
          <a:srcRect l="6500"/>
          <a:stretch/>
        </p:blipFill>
        <p:spPr bwMode="auto">
          <a:xfrm>
            <a:off x="0" y="2456023"/>
            <a:ext cx="7245473" cy="2801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hasCustomPrompt="1"/>
          </p:nvPr>
        </p:nvSpPr>
        <p:spPr>
          <a:xfrm>
            <a:off x="457200" y="2590800"/>
            <a:ext cx="5943600" cy="2593848"/>
          </a:xfrm>
        </p:spPr>
        <p:txBody>
          <a:bodyPr anchor="ctr"/>
          <a:lstStyle>
            <a:lvl1pPr algn="l">
              <a:defRPr sz="3200" b="1" cap="none"/>
            </a:lvl1pPr>
          </a:lstStyle>
          <a:p>
            <a:r>
              <a:rPr lang="en-US" dirty="0" smtClean="0"/>
              <a:t>Type Section Title Here</a:t>
            </a:r>
            <a:endParaRPr lang="en-US" dirty="0"/>
          </a:p>
        </p:txBody>
      </p:sp>
      <p:sp>
        <p:nvSpPr>
          <p:cNvPr id="3" name="Text Placeholder 2"/>
          <p:cNvSpPr>
            <a:spLocks noGrp="1"/>
          </p:cNvSpPr>
          <p:nvPr>
            <p:ph type="body" idx="1"/>
          </p:nvPr>
        </p:nvSpPr>
        <p:spPr>
          <a:xfrm>
            <a:off x="449943" y="5399088"/>
            <a:ext cx="7031736" cy="1379664"/>
          </a:xfrm>
        </p:spPr>
        <p:txBody>
          <a:bodyPr anchor="t">
            <a:normAutofit/>
          </a:bodyPr>
          <a:lstStyle>
            <a:lvl1pPr marL="0" indent="0">
              <a:lnSpc>
                <a:spcPct val="90000"/>
              </a:lnSpc>
              <a:spcBef>
                <a:spcPts val="30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6" name="Content Placeholder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62271" y="6367656"/>
            <a:ext cx="970329" cy="283225"/>
          </a:xfrm>
          <a:prstGeom prst="rect">
            <a:avLst/>
          </a:prstGeom>
        </p:spPr>
      </p:pic>
    </p:spTree>
    <p:extLst>
      <p:ext uri="{BB962C8B-B14F-4D97-AF65-F5344CB8AC3E}">
        <p14:creationId xmlns:p14="http://schemas.microsoft.com/office/powerpoint/2010/main" val="883631303"/>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05000"/>
            <a:ext cx="4038600" cy="4221163"/>
          </a:xfrm>
        </p:spPr>
        <p:txBody>
          <a:bodyPr/>
          <a:lstStyle>
            <a:lvl1pPr>
              <a:defRPr sz="2400"/>
            </a:lvl1pPr>
            <a:lvl2pPr>
              <a:defRPr sz="2400"/>
            </a:lvl2pPr>
            <a:lvl3pPr>
              <a:defRPr sz="24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905000"/>
            <a:ext cx="4038600" cy="4221163"/>
          </a:xfrm>
        </p:spPr>
        <p:txBody>
          <a:bodyPr/>
          <a:lstStyle>
            <a:lvl1pPr>
              <a:defRPr sz="2400"/>
            </a:lvl1pPr>
            <a:lvl2pPr>
              <a:defRPr sz="2400"/>
            </a:lvl2pPr>
            <a:lvl3pPr>
              <a:defRPr sz="24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C86161A-E80A-4867-B101-BD8EC13CF196}" type="datetime1">
              <a:rPr lang="en-US" smtClean="0"/>
              <a:t>11/19/2014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65540D-26A2-458C-81F1-25D42FF068A2}" type="slidenum">
              <a:rPr lang="en-US" smtClean="0"/>
              <a:t>‹#›</a:t>
            </a:fld>
            <a:endParaRPr lang="en-US"/>
          </a:p>
        </p:txBody>
      </p:sp>
    </p:spTree>
    <p:extLst>
      <p:ext uri="{BB962C8B-B14F-4D97-AF65-F5344CB8AC3E}">
        <p14:creationId xmlns:p14="http://schemas.microsoft.com/office/powerpoint/2010/main" val="215955846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2"/>
          <p:cNvPicPr>
            <a:picLocks noChangeAspect="1"/>
          </p:cNvPicPr>
          <p:nvPr/>
        </p:nvPicPr>
        <p:blipFill rotWithShape="1">
          <a:blip r:embed="rId2">
            <a:extLst>
              <a:ext uri="{28A0092B-C50C-407E-A947-70E740481C1C}">
                <a14:useLocalDpi xmlns:a14="http://schemas.microsoft.com/office/drawing/2010/main" val="0"/>
              </a:ext>
            </a:extLst>
          </a:blip>
          <a:srcRect l="6500"/>
          <a:stretch/>
        </p:blipFill>
        <p:spPr bwMode="auto">
          <a:xfrm>
            <a:off x="0" y="2191109"/>
            <a:ext cx="7245473" cy="2951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4343400" y="6583680"/>
            <a:ext cx="457200" cy="274320"/>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fld id="{942C9A67-64E3-412E-9130-BF921A2DB6E1}" type="slidenum">
              <a:rPr lang="en-US" smtClean="0"/>
              <a:t>‹#›</a:t>
            </a:fld>
            <a:endParaRPr lang="en-US"/>
          </a:p>
        </p:txBody>
      </p:sp>
      <p:sp>
        <p:nvSpPr>
          <p:cNvPr id="2" name="Title 1"/>
          <p:cNvSpPr>
            <a:spLocks noGrp="1"/>
          </p:cNvSpPr>
          <p:nvPr>
            <p:ph type="title" hasCustomPrompt="1"/>
          </p:nvPr>
        </p:nvSpPr>
        <p:spPr>
          <a:xfrm>
            <a:off x="457200" y="2365327"/>
            <a:ext cx="5943600" cy="2593848"/>
          </a:xfrm>
        </p:spPr>
        <p:txBody>
          <a:bodyPr tIns="0" bIns="0" anchor="ctr"/>
          <a:lstStyle>
            <a:lvl1pPr algn="l">
              <a:lnSpc>
                <a:spcPct val="95000"/>
              </a:lnSpc>
              <a:spcBef>
                <a:spcPts val="600"/>
              </a:spcBef>
              <a:defRPr sz="3200" b="1" cap="none"/>
            </a:lvl1pPr>
          </a:lstStyle>
          <a:p>
            <a:r>
              <a:rPr lang="en-US" dirty="0" smtClean="0"/>
              <a:t>Type Section Title Here</a:t>
            </a:r>
            <a:endParaRPr lang="en-US" dirty="0"/>
          </a:p>
        </p:txBody>
      </p:sp>
      <p:sp>
        <p:nvSpPr>
          <p:cNvPr id="3" name="Text Placeholder 2"/>
          <p:cNvSpPr>
            <a:spLocks noGrp="1"/>
          </p:cNvSpPr>
          <p:nvPr>
            <p:ph type="body" idx="1"/>
          </p:nvPr>
        </p:nvSpPr>
        <p:spPr>
          <a:xfrm>
            <a:off x="449943" y="5402451"/>
            <a:ext cx="7031736" cy="1368552"/>
          </a:xfrm>
        </p:spPr>
        <p:txBody>
          <a:bodyPr anchor="t">
            <a:normAutofit/>
          </a:bodyPr>
          <a:lstStyle>
            <a:lvl1pPr marL="0" indent="0">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5" name="Content Placeholder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62271" y="6367656"/>
            <a:ext cx="970329" cy="283225"/>
          </a:xfrm>
          <a:prstGeom prst="rect">
            <a:avLst/>
          </a:prstGeom>
        </p:spPr>
      </p:pic>
    </p:spTree>
    <p:extLst>
      <p:ext uri="{BB962C8B-B14F-4D97-AF65-F5344CB8AC3E}">
        <p14:creationId xmlns:p14="http://schemas.microsoft.com/office/powerpoint/2010/main" val="330453152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905000"/>
            <a:ext cx="404018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590799"/>
            <a:ext cx="4040188" cy="35353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905000"/>
            <a:ext cx="4041775"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590799"/>
            <a:ext cx="4041775" cy="35353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0FD1792-8C62-47D6-8048-B66090BB83C0}" type="datetime1">
              <a:rPr lang="en-US" smtClean="0"/>
              <a:t>11/19/2014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A65540D-26A2-458C-81F1-25D42FF068A2}" type="slidenum">
              <a:rPr lang="en-US" smtClean="0"/>
              <a:t>‹#›</a:t>
            </a:fld>
            <a:endParaRPr lang="en-US"/>
          </a:p>
        </p:txBody>
      </p:sp>
    </p:spTree>
    <p:extLst>
      <p:ext uri="{BB962C8B-B14F-4D97-AF65-F5344CB8AC3E}">
        <p14:creationId xmlns:p14="http://schemas.microsoft.com/office/powerpoint/2010/main" val="3845868195"/>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21D8CF5-11C1-48DB-862D-5EBC5B435777}" type="datetime1">
              <a:rPr lang="en-US" smtClean="0"/>
              <a:t>11/19/2014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65540D-26A2-458C-81F1-25D42FF068A2}" type="slidenum">
              <a:rPr lang="en-US" smtClean="0"/>
              <a:t>‹#›</a:t>
            </a:fld>
            <a:endParaRPr lang="en-US"/>
          </a:p>
        </p:txBody>
      </p:sp>
    </p:spTree>
    <p:extLst>
      <p:ext uri="{BB962C8B-B14F-4D97-AF65-F5344CB8AC3E}">
        <p14:creationId xmlns:p14="http://schemas.microsoft.com/office/powerpoint/2010/main" val="4210808510"/>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2FCD01-7904-446D-A26A-F7519EFB4F0B}" type="datetime1">
              <a:rPr lang="en-US" smtClean="0"/>
              <a:t>11/19/2014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65540D-26A2-458C-81F1-25D42FF068A2}" type="slidenum">
              <a:rPr lang="en-US" smtClean="0"/>
              <a:t>‹#›</a:t>
            </a:fld>
            <a:endParaRPr lang="en-US"/>
          </a:p>
        </p:txBody>
      </p:sp>
    </p:spTree>
    <p:extLst>
      <p:ext uri="{BB962C8B-B14F-4D97-AF65-F5344CB8AC3E}">
        <p14:creationId xmlns:p14="http://schemas.microsoft.com/office/powerpoint/2010/main" val="2141700966"/>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467600" cy="1162050"/>
          </a:xfrm>
        </p:spPr>
        <p:txBody>
          <a:bodyPr anchor="b"/>
          <a:lstStyle>
            <a:lvl1pPr algn="l">
              <a:defRPr sz="3200" b="1"/>
            </a:lvl1pPr>
          </a:lstStyle>
          <a:p>
            <a:r>
              <a:rPr lang="en-US" smtClean="0"/>
              <a:t>Click to edit Master title style</a:t>
            </a:r>
            <a:endParaRPr lang="en-US" dirty="0"/>
          </a:p>
        </p:txBody>
      </p:sp>
      <p:sp>
        <p:nvSpPr>
          <p:cNvPr id="3" name="Content Placeholder 2"/>
          <p:cNvSpPr>
            <a:spLocks noGrp="1"/>
          </p:cNvSpPr>
          <p:nvPr>
            <p:ph idx="1"/>
          </p:nvPr>
        </p:nvSpPr>
        <p:spPr>
          <a:xfrm>
            <a:off x="3575050" y="1600200"/>
            <a:ext cx="5111750" cy="45259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600200"/>
            <a:ext cx="3008313" cy="45259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973A41-EEBA-4F09-A5D4-55AA57D61DA4}" type="datetime1">
              <a:rPr lang="en-US" smtClean="0"/>
              <a:t>11/19/2014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65540D-26A2-458C-81F1-25D42FF068A2}" type="slidenum">
              <a:rPr lang="en-US" smtClean="0"/>
              <a:t>‹#›</a:t>
            </a:fld>
            <a:endParaRPr lang="en-US"/>
          </a:p>
        </p:txBody>
      </p:sp>
    </p:spTree>
    <p:extLst>
      <p:ext uri="{BB962C8B-B14F-4D97-AF65-F5344CB8AC3E}">
        <p14:creationId xmlns:p14="http://schemas.microsoft.com/office/powerpoint/2010/main" val="1319043290"/>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905000"/>
            <a:ext cx="5486400" cy="282257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98AA0E-83E7-44C0-A6B7-C323A45EEE14}" type="datetime1">
              <a:rPr lang="en-US" smtClean="0"/>
              <a:t>11/19/2014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65540D-26A2-458C-81F1-25D42FF068A2}" type="slidenum">
              <a:rPr lang="en-US" smtClean="0"/>
              <a:t>‹#›</a:t>
            </a:fld>
            <a:endParaRPr lang="en-US"/>
          </a:p>
        </p:txBody>
      </p:sp>
    </p:spTree>
    <p:extLst>
      <p:ext uri="{BB962C8B-B14F-4D97-AF65-F5344CB8AC3E}">
        <p14:creationId xmlns:p14="http://schemas.microsoft.com/office/powerpoint/2010/main" val="1554030400"/>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D4171F-7647-48B9-838C-570AB431E133}" type="datetime1">
              <a:rPr lang="en-US" smtClean="0"/>
              <a:t>11/19/2014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65540D-26A2-458C-81F1-25D42FF068A2}" type="slidenum">
              <a:rPr lang="en-US" smtClean="0"/>
              <a:t>‹#›</a:t>
            </a:fld>
            <a:endParaRPr lang="en-US"/>
          </a:p>
        </p:txBody>
      </p:sp>
    </p:spTree>
    <p:extLst>
      <p:ext uri="{BB962C8B-B14F-4D97-AF65-F5344CB8AC3E}">
        <p14:creationId xmlns:p14="http://schemas.microsoft.com/office/powerpoint/2010/main" val="2141926559"/>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rot="5400000">
            <a:off x="3979069" y="1010443"/>
            <a:ext cx="8540750" cy="178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Vertical Text Placeholder 2"/>
          <p:cNvSpPr>
            <a:spLocks noGrp="1"/>
          </p:cNvSpPr>
          <p:nvPr>
            <p:ph type="body" orient="vert" idx="1"/>
          </p:nvPr>
        </p:nvSpPr>
        <p:spPr>
          <a:xfrm>
            <a:off x="457200" y="274638"/>
            <a:ext cx="6705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FD60608-B3E4-4377-A2C9-A426E71405EC}" type="datetime1">
              <a:rPr lang="en-US" smtClean="0"/>
              <a:t>11/19/2014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65540D-26A2-458C-81F1-25D42FF068A2}" type="slidenum">
              <a:rPr lang="en-US" smtClean="0"/>
              <a:t>‹#›</a:t>
            </a:fld>
            <a:endParaRPr lang="en-US"/>
          </a:p>
        </p:txBody>
      </p:sp>
      <p:pic>
        <p:nvPicPr>
          <p:cNvPr id="8" name="Content Placeholder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62271" y="6367656"/>
            <a:ext cx="970329" cy="283225"/>
          </a:xfrm>
          <a:prstGeom prst="rect">
            <a:avLst/>
          </a:prstGeom>
        </p:spPr>
      </p:pic>
      <p:sp>
        <p:nvSpPr>
          <p:cNvPr id="2" name="Vertical Title 1"/>
          <p:cNvSpPr>
            <a:spLocks noGrp="1"/>
          </p:cNvSpPr>
          <p:nvPr>
            <p:ph type="title" orient="vert"/>
          </p:nvPr>
        </p:nvSpPr>
        <p:spPr>
          <a:xfrm>
            <a:off x="7391400" y="274638"/>
            <a:ext cx="1676400" cy="5851525"/>
          </a:xfrm>
        </p:spPr>
        <p:txBody>
          <a:bodyPr vert="eaVert"/>
          <a:lstStyle>
            <a:lvl1pPr>
              <a:defRPr>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2558633124"/>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7" name="Picture 2" descr="mrk_corp_sg_rgb_purple"/>
          <p:cNvPicPr>
            <a:picLocks noChangeAspect="1" noChangeArrowheads="1"/>
          </p:cNvPicPr>
          <p:nvPr userDrawn="1"/>
        </p:nvPicPr>
        <p:blipFill>
          <a:blip r:embed="rId3">
            <a:extLst>
              <a:ext uri="{28A0092B-C50C-407E-A947-70E740481C1C}">
                <a14:useLocalDpi xmlns:a14="http://schemas.microsoft.com/office/drawing/2010/main" val="0"/>
              </a:ext>
            </a:extLst>
          </a:blip>
          <a:srcRect l="19891"/>
          <a:stretch>
            <a:fillRect/>
          </a:stretch>
        </p:blipFill>
        <p:spPr bwMode="auto">
          <a:xfrm>
            <a:off x="0" y="2103437"/>
            <a:ext cx="7256463" cy="315436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820806" y="6379217"/>
            <a:ext cx="947930" cy="277369"/>
          </a:xfrm>
          <a:prstGeom prst="rect">
            <a:avLst/>
          </a:prstGeom>
        </p:spPr>
      </p:pic>
      <p:sp>
        <p:nvSpPr>
          <p:cNvPr id="2" name="Title 1"/>
          <p:cNvSpPr>
            <a:spLocks noGrp="1"/>
          </p:cNvSpPr>
          <p:nvPr>
            <p:ph type="ctrTitle" hasCustomPrompt="1"/>
          </p:nvPr>
        </p:nvSpPr>
        <p:spPr>
          <a:xfrm>
            <a:off x="457200" y="2286000"/>
            <a:ext cx="6019800" cy="2895600"/>
          </a:xfrm>
        </p:spPr>
        <p:txBody>
          <a:bodyPr anchor="ctr"/>
          <a:lstStyle>
            <a:lvl1pPr>
              <a:defRPr b="1"/>
            </a:lvl1pPr>
          </a:lstStyle>
          <a:p>
            <a:r>
              <a:rPr lang="en-US" dirty="0" smtClean="0"/>
              <a:t>Type Presentation Title Here</a:t>
            </a:r>
            <a:endParaRPr lang="en-US" dirty="0"/>
          </a:p>
        </p:txBody>
      </p:sp>
      <p:sp>
        <p:nvSpPr>
          <p:cNvPr id="3" name="Subtitle 2"/>
          <p:cNvSpPr>
            <a:spLocks noGrp="1"/>
          </p:cNvSpPr>
          <p:nvPr>
            <p:ph type="subTitle" idx="1"/>
          </p:nvPr>
        </p:nvSpPr>
        <p:spPr>
          <a:xfrm>
            <a:off x="457200" y="5334000"/>
            <a:ext cx="7032171" cy="144780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59509242"/>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823893-F062-418B-80F3-A7E9F436CB44}" type="datetime1">
              <a:rPr lang="en-US" smtClean="0"/>
              <a:t>11/19/2014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65540D-26A2-458C-81F1-25D42FF068A2}" type="slidenum">
              <a:rPr lang="en-US" smtClean="0"/>
              <a:t>‹#›</a:t>
            </a:fld>
            <a:endParaRPr lang="en-US"/>
          </a:p>
        </p:txBody>
      </p:sp>
    </p:spTree>
    <p:extLst>
      <p:ext uri="{BB962C8B-B14F-4D97-AF65-F5344CB8AC3E}">
        <p14:creationId xmlns:p14="http://schemas.microsoft.com/office/powerpoint/2010/main" val="647264673"/>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5" name="Picture 2" descr="mrk_corp_sg_rgb_purple"/>
          <p:cNvPicPr>
            <a:picLocks noChangeAspect="1" noChangeArrowheads="1"/>
          </p:cNvPicPr>
          <p:nvPr userDrawn="1"/>
        </p:nvPicPr>
        <p:blipFill>
          <a:blip r:embed="rId2">
            <a:extLst>
              <a:ext uri="{28A0092B-C50C-407E-A947-70E740481C1C}">
                <a14:useLocalDpi xmlns:a14="http://schemas.microsoft.com/office/drawing/2010/main" val="0"/>
              </a:ext>
            </a:extLst>
          </a:blip>
          <a:srcRect l="19891"/>
          <a:stretch>
            <a:fillRect/>
          </a:stretch>
        </p:blipFill>
        <p:spPr bwMode="auto">
          <a:xfrm>
            <a:off x="0" y="2103437"/>
            <a:ext cx="7256463" cy="315436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hasCustomPrompt="1"/>
          </p:nvPr>
        </p:nvSpPr>
        <p:spPr>
          <a:xfrm>
            <a:off x="457200" y="2286000"/>
            <a:ext cx="5867400" cy="2898648"/>
          </a:xfrm>
        </p:spPr>
        <p:txBody>
          <a:bodyPr anchor="ctr"/>
          <a:lstStyle>
            <a:lvl1pPr algn="l">
              <a:defRPr sz="3200" b="1" cap="none"/>
            </a:lvl1pPr>
          </a:lstStyle>
          <a:p>
            <a:r>
              <a:rPr lang="en-US" dirty="0" smtClean="0"/>
              <a:t>Type Section Title Here</a:t>
            </a:r>
            <a:endParaRPr lang="en-US" dirty="0"/>
          </a:p>
        </p:txBody>
      </p:sp>
      <p:sp>
        <p:nvSpPr>
          <p:cNvPr id="3" name="Text Placeholder 2"/>
          <p:cNvSpPr>
            <a:spLocks noGrp="1"/>
          </p:cNvSpPr>
          <p:nvPr>
            <p:ph type="body" idx="1"/>
          </p:nvPr>
        </p:nvSpPr>
        <p:spPr>
          <a:xfrm>
            <a:off x="449943" y="5399088"/>
            <a:ext cx="7031736" cy="1379664"/>
          </a:xfrm>
        </p:spPr>
        <p:txBody>
          <a:bodyPr anchor="t">
            <a:normAutofit/>
          </a:bodyPr>
          <a:lstStyle>
            <a:lvl1pPr marL="0" indent="0">
              <a:lnSpc>
                <a:spcPct val="90000"/>
              </a:lnSpc>
              <a:spcBef>
                <a:spcPts val="30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6" name="Content Placeholder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62271" y="6367656"/>
            <a:ext cx="970329" cy="283225"/>
          </a:xfrm>
          <a:prstGeom prst="rect">
            <a:avLst/>
          </a:prstGeom>
        </p:spPr>
      </p:pic>
    </p:spTree>
    <p:extLst>
      <p:ext uri="{BB962C8B-B14F-4D97-AF65-F5344CB8AC3E}">
        <p14:creationId xmlns:p14="http://schemas.microsoft.com/office/powerpoint/2010/main" val="370952625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400"/>
            </a:lvl1pPr>
            <a:lvl2pPr>
              <a:defRPr sz="2400"/>
            </a:lvl2pPr>
            <a:lvl3pPr>
              <a:defRPr sz="24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2400"/>
            </a:lvl2pPr>
            <a:lvl3pPr>
              <a:defRPr sz="24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F716FB1-1345-4F89-B268-A8FA45F777E1}" type="datetime1">
              <a:rPr lang="en-US" smtClean="0"/>
              <a:t>11/19/2014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35FD91-4250-4249-98C5-7DB6F303C22C}" type="slidenum">
              <a:rPr lang="en-US" smtClean="0"/>
              <a:t>‹#›</a:t>
            </a:fld>
            <a:endParaRPr lang="en-US"/>
          </a:p>
        </p:txBody>
      </p:sp>
    </p:spTree>
    <p:extLst>
      <p:ext uri="{BB962C8B-B14F-4D97-AF65-F5344CB8AC3E}">
        <p14:creationId xmlns:p14="http://schemas.microsoft.com/office/powerpoint/2010/main" val="2193448549"/>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90600"/>
            <a:ext cx="4038600" cy="5135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990600"/>
            <a:ext cx="4038600" cy="5135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6BCC08B-B343-4EA0-B68B-BFAB5A7DB991}" type="datetime1">
              <a:rPr lang="en-US" smtClean="0"/>
              <a:t>11/19/2014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65540D-26A2-458C-81F1-25D42FF068A2}" type="slidenum">
              <a:rPr lang="en-US" smtClean="0"/>
              <a:t>‹#›</a:t>
            </a:fld>
            <a:endParaRPr lang="en-US"/>
          </a:p>
        </p:txBody>
      </p:sp>
    </p:spTree>
    <p:extLst>
      <p:ext uri="{BB962C8B-B14F-4D97-AF65-F5344CB8AC3E}">
        <p14:creationId xmlns:p14="http://schemas.microsoft.com/office/powerpoint/2010/main" val="2833463607"/>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990600"/>
            <a:ext cx="404018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00200"/>
            <a:ext cx="4040188" cy="45259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990600"/>
            <a:ext cx="4041775"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600200"/>
            <a:ext cx="4041775" cy="45259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1210F53-06F8-43FC-B600-F2A135FD57FE}" type="datetime1">
              <a:rPr lang="en-US" smtClean="0"/>
              <a:t>11/19/2014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A65540D-26A2-458C-81F1-25D42FF068A2}" type="slidenum">
              <a:rPr lang="en-US" smtClean="0"/>
              <a:t>‹#›</a:t>
            </a:fld>
            <a:endParaRPr lang="en-US"/>
          </a:p>
        </p:txBody>
      </p:sp>
    </p:spTree>
    <p:extLst>
      <p:ext uri="{BB962C8B-B14F-4D97-AF65-F5344CB8AC3E}">
        <p14:creationId xmlns:p14="http://schemas.microsoft.com/office/powerpoint/2010/main" val="2266096220"/>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7502113-89EC-4031-B419-6659F5E55F40}" type="datetime1">
              <a:rPr lang="en-US" smtClean="0"/>
              <a:t>11/19/2014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65540D-26A2-458C-81F1-25D42FF068A2}" type="slidenum">
              <a:rPr lang="en-US" smtClean="0"/>
              <a:t>‹#›</a:t>
            </a:fld>
            <a:endParaRPr lang="en-US"/>
          </a:p>
        </p:txBody>
      </p:sp>
    </p:spTree>
    <p:extLst>
      <p:ext uri="{BB962C8B-B14F-4D97-AF65-F5344CB8AC3E}">
        <p14:creationId xmlns:p14="http://schemas.microsoft.com/office/powerpoint/2010/main" val="3650111122"/>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1B0D42-826E-477A-83FF-D221DF7B4B8B}" type="datetime1">
              <a:rPr lang="en-US" smtClean="0"/>
              <a:t>11/19/2014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65540D-26A2-458C-81F1-25D42FF068A2}" type="slidenum">
              <a:rPr lang="en-US" smtClean="0"/>
              <a:t>‹#›</a:t>
            </a:fld>
            <a:endParaRPr lang="en-US"/>
          </a:p>
        </p:txBody>
      </p:sp>
    </p:spTree>
    <p:extLst>
      <p:ext uri="{BB962C8B-B14F-4D97-AF65-F5344CB8AC3E}">
        <p14:creationId xmlns:p14="http://schemas.microsoft.com/office/powerpoint/2010/main" val="1173189867"/>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467600" cy="762000"/>
          </a:xfrm>
        </p:spPr>
        <p:txBody>
          <a:bodyPr anchor="b"/>
          <a:lstStyle>
            <a:lvl1pPr algn="l">
              <a:defRPr sz="3200" b="1"/>
            </a:lvl1pPr>
          </a:lstStyle>
          <a:p>
            <a:r>
              <a:rPr lang="en-US" smtClean="0"/>
              <a:t>Click to edit Master title style</a:t>
            </a:r>
            <a:endParaRPr lang="en-US" dirty="0"/>
          </a:p>
        </p:txBody>
      </p:sp>
      <p:sp>
        <p:nvSpPr>
          <p:cNvPr id="3" name="Content Placeholder 2"/>
          <p:cNvSpPr>
            <a:spLocks noGrp="1"/>
          </p:cNvSpPr>
          <p:nvPr>
            <p:ph idx="1"/>
          </p:nvPr>
        </p:nvSpPr>
        <p:spPr>
          <a:xfrm>
            <a:off x="3575050" y="990600"/>
            <a:ext cx="5111750" cy="51355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990600"/>
            <a:ext cx="3008313" cy="51355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A89E14-71B9-40A3-85B9-BCE76BDC793A}" type="datetime1">
              <a:rPr lang="en-US" smtClean="0"/>
              <a:t>11/19/2014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65540D-26A2-458C-81F1-25D42FF068A2}" type="slidenum">
              <a:rPr lang="en-US" smtClean="0"/>
              <a:t>‹#›</a:t>
            </a:fld>
            <a:endParaRPr lang="en-US"/>
          </a:p>
        </p:txBody>
      </p:sp>
    </p:spTree>
    <p:extLst>
      <p:ext uri="{BB962C8B-B14F-4D97-AF65-F5344CB8AC3E}">
        <p14:creationId xmlns:p14="http://schemas.microsoft.com/office/powerpoint/2010/main" val="4275765969"/>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990601"/>
            <a:ext cx="5486400" cy="373697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579AA8-9A87-4A99-AA6C-0FE22525B542}" type="datetime1">
              <a:rPr lang="en-US" smtClean="0"/>
              <a:t>11/19/2014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65540D-26A2-458C-81F1-25D42FF068A2}" type="slidenum">
              <a:rPr lang="en-US" smtClean="0"/>
              <a:t>‹#›</a:t>
            </a:fld>
            <a:endParaRPr lang="en-US"/>
          </a:p>
        </p:txBody>
      </p:sp>
    </p:spTree>
    <p:extLst>
      <p:ext uri="{BB962C8B-B14F-4D97-AF65-F5344CB8AC3E}">
        <p14:creationId xmlns:p14="http://schemas.microsoft.com/office/powerpoint/2010/main" val="303921155"/>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B26C54-8A71-4B17-840E-4ADC6E458D41}" type="datetime1">
              <a:rPr lang="en-US" smtClean="0"/>
              <a:t>11/19/2014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65540D-26A2-458C-81F1-25D42FF068A2}" type="slidenum">
              <a:rPr lang="en-US" smtClean="0"/>
              <a:t>‹#›</a:t>
            </a:fld>
            <a:endParaRPr lang="en-US"/>
          </a:p>
        </p:txBody>
      </p:sp>
    </p:spTree>
    <p:extLst>
      <p:ext uri="{BB962C8B-B14F-4D97-AF65-F5344CB8AC3E}">
        <p14:creationId xmlns:p14="http://schemas.microsoft.com/office/powerpoint/2010/main" val="507965986"/>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10" name="Picture 2" descr="mrk_corp_sg_rgb_purple"/>
          <p:cNvPicPr>
            <a:picLocks noChangeArrowheads="1"/>
          </p:cNvPicPr>
          <p:nvPr userDrawn="1"/>
        </p:nvPicPr>
        <p:blipFill>
          <a:blip r:embed="rId2">
            <a:extLst>
              <a:ext uri="{28A0092B-C50C-407E-A947-70E740481C1C}">
                <a14:useLocalDpi xmlns:a14="http://schemas.microsoft.com/office/drawing/2010/main" val="0"/>
              </a:ext>
            </a:extLst>
          </a:blip>
          <a:srcRect t="69333"/>
          <a:stretch>
            <a:fillRect/>
          </a:stretch>
        </p:blipFill>
        <p:spPr bwMode="auto">
          <a:xfrm rot="5400000">
            <a:off x="4404519" y="1628174"/>
            <a:ext cx="86106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Vertical Text Placeholder 2"/>
          <p:cNvSpPr>
            <a:spLocks noGrp="1"/>
          </p:cNvSpPr>
          <p:nvPr>
            <p:ph type="body" orient="vert" idx="1"/>
          </p:nvPr>
        </p:nvSpPr>
        <p:spPr>
          <a:xfrm>
            <a:off x="457200" y="274638"/>
            <a:ext cx="76962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02DD649-770C-4100-8B1A-467B0FE7BA83}" type="datetime1">
              <a:rPr lang="en-US" smtClean="0"/>
              <a:t>11/19/2014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65540D-26A2-458C-81F1-25D42FF068A2}" type="slidenum">
              <a:rPr lang="en-US" smtClean="0"/>
              <a:t>‹#›</a:t>
            </a:fld>
            <a:endParaRPr lang="en-US"/>
          </a:p>
        </p:txBody>
      </p:sp>
      <p:pic>
        <p:nvPicPr>
          <p:cNvPr id="8" name="Content Placeholder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62271" y="6367656"/>
            <a:ext cx="970329" cy="283225"/>
          </a:xfrm>
          <a:prstGeom prst="rect">
            <a:avLst/>
          </a:prstGeom>
        </p:spPr>
      </p:pic>
      <p:sp>
        <p:nvSpPr>
          <p:cNvPr id="2" name="Vertical Title 1"/>
          <p:cNvSpPr>
            <a:spLocks noGrp="1"/>
          </p:cNvSpPr>
          <p:nvPr>
            <p:ph type="title" orient="vert"/>
          </p:nvPr>
        </p:nvSpPr>
        <p:spPr>
          <a:xfrm>
            <a:off x="8347434" y="274638"/>
            <a:ext cx="720365" cy="5851525"/>
          </a:xfrm>
        </p:spPr>
        <p:txBody>
          <a:bodyPr vert="eaVert"/>
          <a:lstStyle>
            <a:lvl1pPr>
              <a:defRPr>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1941598638"/>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8E6F87-F825-42A6-8112-C6B5DD633943}" type="datetimeFigureOut">
              <a:rPr lang="en-US" smtClean="0">
                <a:solidFill>
                  <a:prstClr val="black">
                    <a:tint val="75000"/>
                  </a:prstClr>
                </a:solidFill>
              </a:rPr>
              <a:pPr/>
              <a:t>11/19/2014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275897B-53A8-4520-B404-A3D66BB52C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38121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000"/>
            </a:lvl1pPr>
            <a:lvl2pPr>
              <a:defRPr sz="20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000"/>
            </a:lvl1pPr>
            <a:lvl2pPr>
              <a:defRPr sz="20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5B61C83-6521-4B6C-8DAE-EF951BDE5C08}" type="datetime1">
              <a:rPr lang="en-US" smtClean="0"/>
              <a:t>11/19/2014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E35FD91-4250-4249-98C5-7DB6F303C22C}" type="slidenum">
              <a:rPr lang="en-US" smtClean="0"/>
              <a:t>‹#›</a:t>
            </a:fld>
            <a:endParaRPr lang="en-US"/>
          </a:p>
        </p:txBody>
      </p:sp>
    </p:spTree>
    <p:extLst>
      <p:ext uri="{BB962C8B-B14F-4D97-AF65-F5344CB8AC3E}">
        <p14:creationId xmlns:p14="http://schemas.microsoft.com/office/powerpoint/2010/main" val="275647983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FF4B416-ADBB-41F8-AC97-727FC2EDEBB9}" type="datetime1">
              <a:rPr lang="en-US" smtClean="0"/>
              <a:t>11/19/2014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E35FD91-4250-4249-98C5-7DB6F303C22C}" type="slidenum">
              <a:rPr lang="en-US" smtClean="0"/>
              <a:t>‹#›</a:t>
            </a:fld>
            <a:endParaRPr lang="en-US"/>
          </a:p>
        </p:txBody>
      </p:sp>
    </p:spTree>
    <p:extLst>
      <p:ext uri="{BB962C8B-B14F-4D97-AF65-F5344CB8AC3E}">
        <p14:creationId xmlns:p14="http://schemas.microsoft.com/office/powerpoint/2010/main" val="179582238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67DDBA-4B78-4A4A-A2D6-ACEFACCE77E6}" type="datetime1">
              <a:rPr lang="en-US" smtClean="0"/>
              <a:t>11/19/2014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E35FD91-4250-4249-98C5-7DB6F303C22C}" type="slidenum">
              <a:rPr lang="en-US" smtClean="0"/>
              <a:t>‹#›</a:t>
            </a:fld>
            <a:endParaRPr lang="en-US"/>
          </a:p>
        </p:txBody>
      </p:sp>
    </p:spTree>
    <p:extLst>
      <p:ext uri="{BB962C8B-B14F-4D97-AF65-F5344CB8AC3E}">
        <p14:creationId xmlns:p14="http://schemas.microsoft.com/office/powerpoint/2010/main" val="375797551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467600" cy="1162050"/>
          </a:xfrm>
        </p:spPr>
        <p:txBody>
          <a:bodyPr anchor="b"/>
          <a:lstStyle>
            <a:lvl1pPr algn="l">
              <a:defRPr sz="3200" b="1"/>
            </a:lvl1pPr>
          </a:lstStyle>
          <a:p>
            <a:r>
              <a:rPr lang="en-US" smtClean="0"/>
              <a:t>Click to edit Master title style</a:t>
            </a:r>
            <a:endParaRPr lang="en-US" dirty="0"/>
          </a:p>
        </p:txBody>
      </p:sp>
      <p:sp>
        <p:nvSpPr>
          <p:cNvPr id="3" name="Content Placeholder 2"/>
          <p:cNvSpPr>
            <a:spLocks noGrp="1"/>
          </p:cNvSpPr>
          <p:nvPr>
            <p:ph idx="1"/>
          </p:nvPr>
        </p:nvSpPr>
        <p:spPr>
          <a:xfrm>
            <a:off x="3575050" y="1600200"/>
            <a:ext cx="5111750" cy="4525963"/>
          </a:xfrm>
        </p:spPr>
        <p:txBody>
          <a:bodyPr/>
          <a:lstStyle>
            <a:lvl1pPr>
              <a:defRPr sz="2400"/>
            </a:lvl1pPr>
            <a:lvl2pPr>
              <a:defRPr sz="24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600200"/>
            <a:ext cx="3008313" cy="4525963"/>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347810-ABA6-4B52-A8CD-C8913E46F8B3}" type="datetime1">
              <a:rPr lang="en-US" smtClean="0"/>
              <a:t>11/19/2014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35FD91-4250-4249-98C5-7DB6F303C22C}" type="slidenum">
              <a:rPr lang="en-US" smtClean="0"/>
              <a:t>‹#›</a:t>
            </a:fld>
            <a:endParaRPr lang="en-US"/>
          </a:p>
        </p:txBody>
      </p:sp>
    </p:spTree>
    <p:extLst>
      <p:ext uri="{BB962C8B-B14F-4D97-AF65-F5344CB8AC3E}">
        <p14:creationId xmlns:p14="http://schemas.microsoft.com/office/powerpoint/2010/main" val="404996453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600199"/>
            <a:ext cx="5486400" cy="31273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9C6FEF-E232-4CFC-9182-A37984DD6C43}" type="datetime1">
              <a:rPr lang="en-US" smtClean="0"/>
              <a:t>11/19/2014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35FD91-4250-4249-98C5-7DB6F303C22C}" type="slidenum">
              <a:rPr lang="en-US" smtClean="0"/>
              <a:t>‹#›</a:t>
            </a:fld>
            <a:endParaRPr lang="en-US"/>
          </a:p>
        </p:txBody>
      </p:sp>
    </p:spTree>
    <p:extLst>
      <p:ext uri="{BB962C8B-B14F-4D97-AF65-F5344CB8AC3E}">
        <p14:creationId xmlns:p14="http://schemas.microsoft.com/office/powerpoint/2010/main" val="99683961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4.pn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image" Target="../media/image1.pn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8.pn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3"/>
          <p:cNvPicPr>
            <a:picLocks noChangeAspect="1"/>
          </p:cNvPicPr>
          <p:nvPr/>
        </p:nvPicPr>
        <p:blipFill rotWithShape="1">
          <a:blip r:embed="rId16">
            <a:extLst>
              <a:ext uri="{28A0092B-C50C-407E-A947-70E740481C1C}">
                <a14:useLocalDpi xmlns:a14="http://schemas.microsoft.com/office/drawing/2010/main" val="0"/>
              </a:ext>
            </a:extLst>
          </a:blip>
          <a:srcRect l="2438" t="20357"/>
          <a:stretch/>
        </p:blipFill>
        <p:spPr bwMode="auto">
          <a:xfrm>
            <a:off x="-1" y="0"/>
            <a:ext cx="8332525" cy="1424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Content Placeholder 13"/>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7862271" y="6367656"/>
            <a:ext cx="970329" cy="283225"/>
          </a:xfrm>
          <a:prstGeom prst="rect">
            <a:avLst/>
          </a:prstGeom>
        </p:spPr>
      </p:pic>
      <p:sp>
        <p:nvSpPr>
          <p:cNvPr id="2" name="Title Placeholder 1"/>
          <p:cNvSpPr>
            <a:spLocks noGrp="1"/>
          </p:cNvSpPr>
          <p:nvPr>
            <p:ph type="title"/>
          </p:nvPr>
        </p:nvSpPr>
        <p:spPr>
          <a:xfrm>
            <a:off x="457200" y="274638"/>
            <a:ext cx="7924800" cy="1143000"/>
          </a:xfrm>
          <a:prstGeom prst="rect">
            <a:avLst/>
          </a:prstGeom>
        </p:spPr>
        <p:txBody>
          <a:bodyPr vert="horz" lIns="91440" tIns="45720" rIns="91440" bIns="109728"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509268"/>
            <a:ext cx="2133600" cy="212207"/>
          </a:xfrm>
          <a:prstGeom prst="rect">
            <a:avLst/>
          </a:prstGeom>
        </p:spPr>
        <p:txBody>
          <a:bodyPr vert="horz" lIns="91440" tIns="45720" rIns="91440" bIns="45720" rtlCol="0" anchor="ctr"/>
          <a:lstStyle>
            <a:lvl1pPr algn="l">
              <a:defRPr sz="800">
                <a:solidFill>
                  <a:schemeClr val="tx1"/>
                </a:solidFill>
              </a:defRPr>
            </a:lvl1pPr>
          </a:lstStyle>
          <a:p>
            <a:fld id="{0960E138-90B1-4C4D-96B6-866B29DB632D}" type="datetime1">
              <a:rPr lang="en-US" smtClean="0"/>
              <a:t>11/19/2014</a:t>
            </a:fld>
            <a:endParaRPr lang="en-US"/>
          </a:p>
        </p:txBody>
      </p:sp>
      <p:sp>
        <p:nvSpPr>
          <p:cNvPr id="5" name="Footer Placeholder 4"/>
          <p:cNvSpPr>
            <a:spLocks noGrp="1"/>
          </p:cNvSpPr>
          <p:nvPr>
            <p:ph type="ftr" sz="quarter" idx="3"/>
          </p:nvPr>
        </p:nvSpPr>
        <p:spPr>
          <a:xfrm>
            <a:off x="457200" y="6144143"/>
            <a:ext cx="7162800" cy="365125"/>
          </a:xfrm>
          <a:prstGeom prst="rect">
            <a:avLst/>
          </a:prstGeom>
        </p:spPr>
        <p:txBody>
          <a:bodyPr vert="horz" lIns="91440" tIns="45720" rIns="91440" bIns="45720" rtlCol="0" anchor="b"/>
          <a:lstStyle>
            <a:lvl1pPr algn="l">
              <a:defRPr sz="1200">
                <a:solidFill>
                  <a:schemeClr val="tx1"/>
                </a:solidFill>
              </a:defRPr>
            </a:lvl1pPr>
          </a:lstStyle>
          <a:p>
            <a:endParaRPr lang="en-US"/>
          </a:p>
        </p:txBody>
      </p:sp>
      <p:sp>
        <p:nvSpPr>
          <p:cNvPr id="6" name="Slide Number Placeholder 5"/>
          <p:cNvSpPr>
            <a:spLocks noGrp="1"/>
          </p:cNvSpPr>
          <p:nvPr>
            <p:ph type="sldNum" sz="quarter" idx="4"/>
          </p:nvPr>
        </p:nvSpPr>
        <p:spPr>
          <a:xfrm>
            <a:off x="4343400" y="6583680"/>
            <a:ext cx="457200" cy="274320"/>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fld id="{1E35FD91-4250-4249-98C5-7DB6F303C22C}" type="slidenum">
              <a:rPr lang="en-US" smtClean="0"/>
              <a:t>‹#›</a:t>
            </a:fld>
            <a:endParaRPr lang="en-US"/>
          </a:p>
        </p:txBody>
      </p:sp>
    </p:spTree>
    <p:extLst>
      <p:ext uri="{BB962C8B-B14F-4D97-AF65-F5344CB8AC3E}">
        <p14:creationId xmlns:p14="http://schemas.microsoft.com/office/powerpoint/2010/main" val="1207561021"/>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81" r:id="rId13"/>
    <p:sldLayoutId id="2147483782" r:id="rId14"/>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3200" b="1" kern="1200">
          <a:solidFill>
            <a:schemeClr val="bg1"/>
          </a:solidFill>
          <a:latin typeface="+mj-lt"/>
          <a:ea typeface="+mj-ea"/>
          <a:cs typeface="+mj-cs"/>
        </a:defRPr>
      </a:lvl1pPr>
    </p:titleStyle>
    <p:bodyStyle>
      <a:lvl1pPr marL="182880" indent="-182880" algn="l" defTabSz="914400" rtl="0" eaLnBrk="1" latinLnBrk="0" hangingPunct="1">
        <a:lnSpc>
          <a:spcPct val="95000"/>
        </a:lnSpc>
        <a:spcBef>
          <a:spcPts val="1500"/>
        </a:spcBef>
        <a:buClr>
          <a:schemeClr val="accent1"/>
        </a:buClr>
        <a:buFont typeface="Arial" pitchFamily="34" charset="0"/>
        <a:buChar char="•"/>
        <a:defRPr sz="2400" kern="1200">
          <a:solidFill>
            <a:schemeClr val="tx1"/>
          </a:solidFill>
          <a:latin typeface="+mn-lt"/>
          <a:ea typeface="+mn-ea"/>
          <a:cs typeface="+mn-cs"/>
        </a:defRPr>
      </a:lvl1pPr>
      <a:lvl2pPr marL="512064" indent="-274320" algn="l" defTabSz="914400" rtl="0" eaLnBrk="1" latinLnBrk="0" hangingPunct="1">
        <a:lnSpc>
          <a:spcPct val="95000"/>
        </a:lnSpc>
        <a:spcBef>
          <a:spcPts val="300"/>
        </a:spcBef>
        <a:buClr>
          <a:schemeClr val="tx1">
            <a:lumMod val="50000"/>
            <a:lumOff val="50000"/>
          </a:schemeClr>
        </a:buClr>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lnSpc>
          <a:spcPct val="95000"/>
        </a:lnSpc>
        <a:spcBef>
          <a:spcPts val="300"/>
        </a:spcBef>
        <a:buClr>
          <a:schemeClr val="accent2">
            <a:lumMod val="75000"/>
          </a:schemeClr>
        </a:buClr>
        <a:buSzPct val="90000"/>
        <a:buFont typeface="Arial" pitchFamily="34" charset="0"/>
        <a:buChar char="•"/>
        <a:defRPr sz="2400" kern="1200">
          <a:solidFill>
            <a:schemeClr val="tx1"/>
          </a:solidFill>
          <a:latin typeface="+mn-lt"/>
          <a:ea typeface="+mn-ea"/>
          <a:cs typeface="+mn-cs"/>
        </a:defRPr>
      </a:lvl3pPr>
      <a:lvl4pPr marL="960120" indent="-182880" algn="l" defTabSz="914400" rtl="0" eaLnBrk="1" latinLnBrk="0" hangingPunct="1">
        <a:lnSpc>
          <a:spcPct val="90000"/>
        </a:lnSpc>
        <a:spcBef>
          <a:spcPts val="300"/>
        </a:spcBef>
        <a:buClr>
          <a:schemeClr val="tx1">
            <a:lumMod val="85000"/>
            <a:lumOff val="15000"/>
          </a:schemeClr>
        </a:buClr>
        <a:buSzPct val="90000"/>
        <a:buFont typeface="Arial" pitchFamily="34" charset="0"/>
        <a:buChar char="–"/>
        <a:defRPr sz="2000" kern="1200">
          <a:solidFill>
            <a:schemeClr val="tx1"/>
          </a:solidFill>
          <a:latin typeface="+mn-lt"/>
          <a:ea typeface="+mn-ea"/>
          <a:cs typeface="+mn-cs"/>
        </a:defRPr>
      </a:lvl4pPr>
      <a:lvl5pPr marL="1152144" indent="-182880" algn="l" defTabSz="914400" rtl="0" eaLnBrk="1" latinLnBrk="0" hangingPunct="1">
        <a:lnSpc>
          <a:spcPct val="90000"/>
        </a:lnSpc>
        <a:spcBef>
          <a:spcPts val="300"/>
        </a:spcBef>
        <a:buSzPct val="85000"/>
        <a:buFont typeface="Wingdings" pitchFamily="2" charset="2"/>
        <a:buChar char="s"/>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1"/>
          <p:cNvPicPr>
            <a:picLocks noChangeAspect="1"/>
          </p:cNvPicPr>
          <p:nvPr/>
        </p:nvPicPr>
        <p:blipFill>
          <a:blip r:embed="rId13">
            <a:extLst>
              <a:ext uri="{28A0092B-C50C-407E-A947-70E740481C1C}">
                <a14:useLocalDpi xmlns:a14="http://schemas.microsoft.com/office/drawing/2010/main" val="0"/>
              </a:ext>
            </a:extLst>
          </a:blip>
          <a:srcRect t="21066"/>
          <a:stretch>
            <a:fillRect/>
          </a:stretch>
        </p:blipFill>
        <p:spPr bwMode="auto">
          <a:xfrm>
            <a:off x="0" y="0"/>
            <a:ext cx="86106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Content Placeholder 13"/>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862271" y="6367656"/>
            <a:ext cx="970329" cy="283225"/>
          </a:xfrm>
          <a:prstGeom prst="rect">
            <a:avLst/>
          </a:prstGeom>
        </p:spPr>
      </p:pic>
      <p:sp>
        <p:nvSpPr>
          <p:cNvPr id="3" name="Text Placeholder 2"/>
          <p:cNvSpPr>
            <a:spLocks noGrp="1"/>
          </p:cNvSpPr>
          <p:nvPr>
            <p:ph type="body" idx="1"/>
          </p:nvPr>
        </p:nvSpPr>
        <p:spPr>
          <a:xfrm>
            <a:off x="457200" y="990600"/>
            <a:ext cx="8229600" cy="5135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509268"/>
            <a:ext cx="2133600" cy="212207"/>
          </a:xfrm>
          <a:prstGeom prst="rect">
            <a:avLst/>
          </a:prstGeom>
        </p:spPr>
        <p:txBody>
          <a:bodyPr vert="horz" lIns="91440" tIns="45720" rIns="91440" bIns="45720" rtlCol="0" anchor="ctr"/>
          <a:lstStyle>
            <a:lvl1pPr algn="l">
              <a:defRPr sz="800">
                <a:solidFill>
                  <a:schemeClr val="tx1"/>
                </a:solidFill>
              </a:defRPr>
            </a:lvl1pPr>
          </a:lstStyle>
          <a:p>
            <a:fld id="{88366853-20D2-4F59-8EDB-BBB00ECF2BD2}" type="datetime1">
              <a:rPr lang="en-US" smtClean="0"/>
              <a:t>11/19/2014</a:t>
            </a:fld>
            <a:endParaRPr lang="en-US"/>
          </a:p>
        </p:txBody>
      </p:sp>
      <p:sp>
        <p:nvSpPr>
          <p:cNvPr id="5" name="Footer Placeholder 4"/>
          <p:cNvSpPr>
            <a:spLocks noGrp="1"/>
          </p:cNvSpPr>
          <p:nvPr>
            <p:ph type="ftr" sz="quarter" idx="3"/>
          </p:nvPr>
        </p:nvSpPr>
        <p:spPr>
          <a:xfrm>
            <a:off x="457200" y="6144143"/>
            <a:ext cx="7162800" cy="365125"/>
          </a:xfrm>
          <a:prstGeom prst="rect">
            <a:avLst/>
          </a:prstGeom>
        </p:spPr>
        <p:txBody>
          <a:bodyPr vert="horz" lIns="91440" tIns="45720" rIns="91440" bIns="45720" rtlCol="0" anchor="b"/>
          <a:lstStyle>
            <a:lvl1pPr algn="l">
              <a:defRPr sz="1200">
                <a:solidFill>
                  <a:schemeClr val="tx1"/>
                </a:solidFill>
              </a:defRPr>
            </a:lvl1pPr>
          </a:lstStyle>
          <a:p>
            <a:endParaRPr lang="en-US" dirty="0"/>
          </a:p>
        </p:txBody>
      </p:sp>
      <p:sp>
        <p:nvSpPr>
          <p:cNvPr id="6" name="Slide Number Placeholder 5"/>
          <p:cNvSpPr>
            <a:spLocks noGrp="1"/>
          </p:cNvSpPr>
          <p:nvPr>
            <p:ph type="sldNum" sz="quarter" idx="4"/>
          </p:nvPr>
        </p:nvSpPr>
        <p:spPr>
          <a:xfrm>
            <a:off x="4343400" y="6583680"/>
            <a:ext cx="457200" cy="274320"/>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fld id="{DA65540D-26A2-458C-81F1-25D42FF068A2}" type="slidenum">
              <a:rPr lang="en-US" smtClean="0"/>
              <a:pPr/>
              <a:t>‹#›</a:t>
            </a:fld>
            <a:endParaRPr lang="en-US"/>
          </a:p>
        </p:txBody>
      </p:sp>
      <p:sp>
        <p:nvSpPr>
          <p:cNvPr id="2" name="Title Placeholder 1"/>
          <p:cNvSpPr>
            <a:spLocks noGrp="1"/>
          </p:cNvSpPr>
          <p:nvPr>
            <p:ph type="title"/>
          </p:nvPr>
        </p:nvSpPr>
        <p:spPr>
          <a:xfrm>
            <a:off x="457200" y="152400"/>
            <a:ext cx="7964424" cy="715962"/>
          </a:xfrm>
          <a:prstGeom prst="rect">
            <a:avLst/>
          </a:prstGeom>
        </p:spPr>
        <p:txBody>
          <a:bodyPr vert="horz" lIns="91440" tIns="45720" rIns="91440" bIns="109728" rtlCol="0" anchor="b" anchorCtr="0">
            <a:noAutofit/>
          </a:bodyPr>
          <a:lstStyle/>
          <a:p>
            <a:r>
              <a:rPr lang="en-US" smtClean="0"/>
              <a:t>Click to edit Master title style</a:t>
            </a:r>
            <a:endParaRPr lang="en-US" dirty="0"/>
          </a:p>
        </p:txBody>
      </p:sp>
    </p:spTree>
    <p:extLst>
      <p:ext uri="{BB962C8B-B14F-4D97-AF65-F5344CB8AC3E}">
        <p14:creationId xmlns:p14="http://schemas.microsoft.com/office/powerpoint/2010/main" val="3408712924"/>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3200" b="1" kern="1200">
          <a:solidFill>
            <a:schemeClr val="bg1"/>
          </a:solidFill>
          <a:latin typeface="+mj-lt"/>
          <a:ea typeface="+mj-ea"/>
          <a:cs typeface="+mj-cs"/>
        </a:defRPr>
      </a:lvl1pPr>
    </p:titleStyle>
    <p:bodyStyle>
      <a:lvl1pPr marL="182880" indent="-182880" algn="l" defTabSz="914400" rtl="0" eaLnBrk="1" latinLnBrk="0" hangingPunct="1">
        <a:lnSpc>
          <a:spcPct val="95000"/>
        </a:lnSpc>
        <a:spcBef>
          <a:spcPts val="1500"/>
        </a:spcBef>
        <a:buClr>
          <a:schemeClr val="accent1"/>
        </a:buClr>
        <a:buFont typeface="Arial" pitchFamily="34" charset="0"/>
        <a:buChar char="•"/>
        <a:defRPr sz="2400" kern="1200">
          <a:solidFill>
            <a:schemeClr val="tx1"/>
          </a:solidFill>
          <a:latin typeface="+mn-lt"/>
          <a:ea typeface="+mn-ea"/>
          <a:cs typeface="+mn-cs"/>
        </a:defRPr>
      </a:lvl1pPr>
      <a:lvl2pPr marL="512064" indent="-274320" algn="l" defTabSz="914400" rtl="0" eaLnBrk="1" latinLnBrk="0" hangingPunct="1">
        <a:lnSpc>
          <a:spcPct val="95000"/>
        </a:lnSpc>
        <a:spcBef>
          <a:spcPts val="300"/>
        </a:spcBef>
        <a:buClr>
          <a:schemeClr val="tx1">
            <a:lumMod val="50000"/>
            <a:lumOff val="50000"/>
          </a:schemeClr>
        </a:buClr>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lnSpc>
          <a:spcPct val="95000"/>
        </a:lnSpc>
        <a:spcBef>
          <a:spcPts val="300"/>
        </a:spcBef>
        <a:buClr>
          <a:schemeClr val="accent2">
            <a:lumMod val="75000"/>
          </a:schemeClr>
        </a:buClr>
        <a:buSzPct val="90000"/>
        <a:buFont typeface="Arial" pitchFamily="34" charset="0"/>
        <a:buChar char="•"/>
        <a:defRPr sz="2400" kern="1200">
          <a:solidFill>
            <a:schemeClr val="tx1"/>
          </a:solidFill>
          <a:latin typeface="+mn-lt"/>
          <a:ea typeface="+mn-ea"/>
          <a:cs typeface="+mn-cs"/>
        </a:defRPr>
      </a:lvl3pPr>
      <a:lvl4pPr marL="960120" indent="-182880" algn="l" defTabSz="914400" rtl="0" eaLnBrk="1" latinLnBrk="0" hangingPunct="1">
        <a:lnSpc>
          <a:spcPct val="90000"/>
        </a:lnSpc>
        <a:spcBef>
          <a:spcPts val="300"/>
        </a:spcBef>
        <a:buSzPct val="90000"/>
        <a:buFont typeface="Arial" pitchFamily="34" charset="0"/>
        <a:buChar char="–"/>
        <a:defRPr sz="2000" kern="1200">
          <a:solidFill>
            <a:schemeClr val="tx1"/>
          </a:solidFill>
          <a:latin typeface="+mn-lt"/>
          <a:ea typeface="+mn-ea"/>
          <a:cs typeface="+mn-cs"/>
        </a:defRPr>
      </a:lvl4pPr>
      <a:lvl5pPr marL="1152144" indent="-182880" algn="l" defTabSz="914400" rtl="0" eaLnBrk="1" latinLnBrk="0" hangingPunct="1">
        <a:lnSpc>
          <a:spcPct val="90000"/>
        </a:lnSpc>
        <a:spcBef>
          <a:spcPts val="300"/>
        </a:spcBef>
        <a:buSzPct val="85000"/>
        <a:buFont typeface="Wingdings" pitchFamily="2" charset="2"/>
        <a:buChar char="s"/>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3"/>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6350" y="-22317"/>
            <a:ext cx="8540750" cy="178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Content Placeholder 13"/>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862271" y="6367656"/>
            <a:ext cx="970329" cy="283225"/>
          </a:xfrm>
          <a:prstGeom prst="rect">
            <a:avLst/>
          </a:prstGeom>
        </p:spPr>
      </p:pic>
      <p:sp>
        <p:nvSpPr>
          <p:cNvPr id="2" name="Title Placeholder 1"/>
          <p:cNvSpPr>
            <a:spLocks noGrp="1"/>
          </p:cNvSpPr>
          <p:nvPr>
            <p:ph type="title"/>
          </p:nvPr>
        </p:nvSpPr>
        <p:spPr>
          <a:xfrm>
            <a:off x="457200" y="152400"/>
            <a:ext cx="7924800" cy="1600200"/>
          </a:xfrm>
          <a:prstGeom prst="rect">
            <a:avLst/>
          </a:prstGeom>
        </p:spPr>
        <p:txBody>
          <a:bodyPr vert="horz" lIns="91440" tIns="45720" rIns="91440" bIns="109728"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905000"/>
            <a:ext cx="8229600" cy="42211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509268"/>
            <a:ext cx="2133600" cy="212207"/>
          </a:xfrm>
          <a:prstGeom prst="rect">
            <a:avLst/>
          </a:prstGeom>
        </p:spPr>
        <p:txBody>
          <a:bodyPr vert="horz" lIns="91440" tIns="45720" rIns="91440" bIns="45720" rtlCol="0" anchor="ctr"/>
          <a:lstStyle>
            <a:lvl1pPr algn="l">
              <a:defRPr sz="800">
                <a:solidFill>
                  <a:schemeClr val="tx1"/>
                </a:solidFill>
              </a:defRPr>
            </a:lvl1pPr>
          </a:lstStyle>
          <a:p>
            <a:fld id="{14FC19A3-36E9-416E-8AC4-48E2B40078C7}" type="datetime1">
              <a:rPr lang="en-US" smtClean="0"/>
              <a:t>11/19/2014</a:t>
            </a:fld>
            <a:endParaRPr lang="en-US"/>
          </a:p>
        </p:txBody>
      </p:sp>
      <p:sp>
        <p:nvSpPr>
          <p:cNvPr id="5" name="Footer Placeholder 4"/>
          <p:cNvSpPr>
            <a:spLocks noGrp="1"/>
          </p:cNvSpPr>
          <p:nvPr>
            <p:ph type="ftr" sz="quarter" idx="3"/>
          </p:nvPr>
        </p:nvSpPr>
        <p:spPr>
          <a:xfrm>
            <a:off x="457200" y="6144143"/>
            <a:ext cx="7162800" cy="365125"/>
          </a:xfrm>
          <a:prstGeom prst="rect">
            <a:avLst/>
          </a:prstGeom>
        </p:spPr>
        <p:txBody>
          <a:bodyPr vert="horz" lIns="91440" tIns="45720" rIns="91440" bIns="45720" rtlCol="0" anchor="b"/>
          <a:lstStyle>
            <a:lvl1pPr algn="l">
              <a:defRPr sz="1200">
                <a:solidFill>
                  <a:schemeClr val="tx1"/>
                </a:solidFill>
              </a:defRPr>
            </a:lvl1pPr>
          </a:lstStyle>
          <a:p>
            <a:endParaRPr lang="en-US" dirty="0"/>
          </a:p>
        </p:txBody>
      </p:sp>
      <p:sp>
        <p:nvSpPr>
          <p:cNvPr id="6" name="Slide Number Placeholder 5"/>
          <p:cNvSpPr>
            <a:spLocks noGrp="1"/>
          </p:cNvSpPr>
          <p:nvPr>
            <p:ph type="sldNum" sz="quarter" idx="4"/>
          </p:nvPr>
        </p:nvSpPr>
        <p:spPr>
          <a:xfrm>
            <a:off x="4343400" y="6583680"/>
            <a:ext cx="457200" cy="274320"/>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fld id="{DA65540D-26A2-458C-81F1-25D42FF068A2}" type="slidenum">
              <a:rPr lang="en-US" smtClean="0"/>
              <a:pPr/>
              <a:t>‹#›</a:t>
            </a:fld>
            <a:endParaRPr lang="en-US"/>
          </a:p>
        </p:txBody>
      </p:sp>
    </p:spTree>
    <p:extLst>
      <p:ext uri="{BB962C8B-B14F-4D97-AF65-F5344CB8AC3E}">
        <p14:creationId xmlns:p14="http://schemas.microsoft.com/office/powerpoint/2010/main" val="704794661"/>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3200" b="1" kern="1200">
          <a:solidFill>
            <a:schemeClr val="bg1"/>
          </a:solidFill>
          <a:latin typeface="+mj-lt"/>
          <a:ea typeface="+mj-ea"/>
          <a:cs typeface="+mj-cs"/>
        </a:defRPr>
      </a:lvl1pPr>
    </p:titleStyle>
    <p:bodyStyle>
      <a:lvl1pPr marL="182880" indent="-182880" algn="l" defTabSz="914400" rtl="0" eaLnBrk="1" latinLnBrk="0" hangingPunct="1">
        <a:lnSpc>
          <a:spcPct val="95000"/>
        </a:lnSpc>
        <a:spcBef>
          <a:spcPts val="1500"/>
        </a:spcBef>
        <a:buClr>
          <a:schemeClr val="accent1"/>
        </a:buClr>
        <a:buFont typeface="Arial" pitchFamily="34" charset="0"/>
        <a:buChar char="•"/>
        <a:defRPr sz="2400" kern="1200">
          <a:solidFill>
            <a:schemeClr val="tx1"/>
          </a:solidFill>
          <a:latin typeface="+mn-lt"/>
          <a:ea typeface="+mn-ea"/>
          <a:cs typeface="+mn-cs"/>
        </a:defRPr>
      </a:lvl1pPr>
      <a:lvl2pPr marL="512064" indent="-274320" algn="l" defTabSz="914400" rtl="0" eaLnBrk="1" latinLnBrk="0" hangingPunct="1">
        <a:lnSpc>
          <a:spcPct val="95000"/>
        </a:lnSpc>
        <a:spcBef>
          <a:spcPts val="300"/>
        </a:spcBef>
        <a:buClr>
          <a:schemeClr val="tx1">
            <a:lumMod val="50000"/>
            <a:lumOff val="50000"/>
          </a:schemeClr>
        </a:buClr>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lnSpc>
          <a:spcPct val="95000"/>
        </a:lnSpc>
        <a:spcBef>
          <a:spcPts val="300"/>
        </a:spcBef>
        <a:buClr>
          <a:schemeClr val="accent2">
            <a:lumMod val="75000"/>
          </a:schemeClr>
        </a:buClr>
        <a:buSzPct val="90000"/>
        <a:buFont typeface="Arial" pitchFamily="34" charset="0"/>
        <a:buChar char="•"/>
        <a:defRPr sz="2400" kern="1200">
          <a:solidFill>
            <a:schemeClr val="tx1"/>
          </a:solidFill>
          <a:latin typeface="+mn-lt"/>
          <a:ea typeface="+mn-ea"/>
          <a:cs typeface="+mn-cs"/>
        </a:defRPr>
      </a:lvl3pPr>
      <a:lvl4pPr marL="960120" indent="-182880" algn="l" defTabSz="914400" rtl="0" eaLnBrk="1" latinLnBrk="0" hangingPunct="1">
        <a:lnSpc>
          <a:spcPct val="90000"/>
        </a:lnSpc>
        <a:spcBef>
          <a:spcPts val="300"/>
        </a:spcBef>
        <a:buSzPct val="90000"/>
        <a:buFont typeface="Arial" pitchFamily="34" charset="0"/>
        <a:buChar char="–"/>
        <a:defRPr sz="2000" kern="1200">
          <a:solidFill>
            <a:schemeClr val="tx1"/>
          </a:solidFill>
          <a:latin typeface="+mn-lt"/>
          <a:ea typeface="+mn-ea"/>
          <a:cs typeface="+mn-cs"/>
        </a:defRPr>
      </a:lvl4pPr>
      <a:lvl5pPr marL="1152144" indent="-182880" algn="l" defTabSz="914400" rtl="0" eaLnBrk="1" latinLnBrk="0" hangingPunct="1">
        <a:lnSpc>
          <a:spcPct val="90000"/>
        </a:lnSpc>
        <a:spcBef>
          <a:spcPts val="300"/>
        </a:spcBef>
        <a:buSzPct val="85000"/>
        <a:buFont typeface="Wingdings" pitchFamily="2" charset="2"/>
        <a:buChar char="s"/>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2" descr="mrk_corp_sg_rgb_purple"/>
          <p:cNvPicPr>
            <a:picLocks noChangeArrowheads="1"/>
          </p:cNvPicPr>
          <p:nvPr/>
        </p:nvPicPr>
        <p:blipFill>
          <a:blip r:embed="rId13">
            <a:extLst>
              <a:ext uri="{28A0092B-C50C-407E-A947-70E740481C1C}">
                <a14:useLocalDpi xmlns:a14="http://schemas.microsoft.com/office/drawing/2010/main" val="0"/>
              </a:ext>
            </a:extLst>
          </a:blip>
          <a:srcRect t="69333"/>
          <a:stretch>
            <a:fillRect/>
          </a:stretch>
        </p:blipFill>
        <p:spPr bwMode="auto">
          <a:xfrm>
            <a:off x="0" y="0"/>
            <a:ext cx="86106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Content Placeholder 13"/>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862271" y="6367656"/>
            <a:ext cx="970329" cy="283225"/>
          </a:xfrm>
          <a:prstGeom prst="rect">
            <a:avLst/>
          </a:prstGeom>
        </p:spPr>
      </p:pic>
      <p:sp>
        <p:nvSpPr>
          <p:cNvPr id="3" name="Text Placeholder 2"/>
          <p:cNvSpPr>
            <a:spLocks noGrp="1"/>
          </p:cNvSpPr>
          <p:nvPr>
            <p:ph type="body" idx="1"/>
          </p:nvPr>
        </p:nvSpPr>
        <p:spPr>
          <a:xfrm>
            <a:off x="457200" y="990600"/>
            <a:ext cx="8229600" cy="5135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509268"/>
            <a:ext cx="2133600" cy="212207"/>
          </a:xfrm>
          <a:prstGeom prst="rect">
            <a:avLst/>
          </a:prstGeom>
        </p:spPr>
        <p:txBody>
          <a:bodyPr vert="horz" lIns="91440" tIns="45720" rIns="91440" bIns="45720" rtlCol="0" anchor="ctr"/>
          <a:lstStyle>
            <a:lvl1pPr algn="l">
              <a:defRPr sz="800">
                <a:solidFill>
                  <a:schemeClr val="tx1"/>
                </a:solidFill>
              </a:defRPr>
            </a:lvl1pPr>
          </a:lstStyle>
          <a:p>
            <a:fld id="{ACCE13A0-EAEC-4469-8052-A314CF1320B4}" type="datetime1">
              <a:rPr lang="en-US" smtClean="0"/>
              <a:t>11/19/2014</a:t>
            </a:fld>
            <a:endParaRPr lang="en-US"/>
          </a:p>
        </p:txBody>
      </p:sp>
      <p:sp>
        <p:nvSpPr>
          <p:cNvPr id="5" name="Footer Placeholder 4"/>
          <p:cNvSpPr>
            <a:spLocks noGrp="1"/>
          </p:cNvSpPr>
          <p:nvPr>
            <p:ph type="ftr" sz="quarter" idx="3"/>
          </p:nvPr>
        </p:nvSpPr>
        <p:spPr>
          <a:xfrm>
            <a:off x="457200" y="6144143"/>
            <a:ext cx="7162800" cy="365125"/>
          </a:xfrm>
          <a:prstGeom prst="rect">
            <a:avLst/>
          </a:prstGeom>
        </p:spPr>
        <p:txBody>
          <a:bodyPr vert="horz" lIns="91440" tIns="45720" rIns="91440" bIns="45720" rtlCol="0" anchor="b"/>
          <a:lstStyle>
            <a:lvl1pPr algn="l">
              <a:defRPr sz="1200">
                <a:solidFill>
                  <a:schemeClr val="tx1"/>
                </a:solidFill>
              </a:defRPr>
            </a:lvl1pPr>
          </a:lstStyle>
          <a:p>
            <a:endParaRPr lang="en-US" dirty="0"/>
          </a:p>
        </p:txBody>
      </p:sp>
      <p:sp>
        <p:nvSpPr>
          <p:cNvPr id="6" name="Slide Number Placeholder 5"/>
          <p:cNvSpPr>
            <a:spLocks noGrp="1"/>
          </p:cNvSpPr>
          <p:nvPr>
            <p:ph type="sldNum" sz="quarter" idx="4"/>
          </p:nvPr>
        </p:nvSpPr>
        <p:spPr>
          <a:xfrm>
            <a:off x="4343400" y="6583680"/>
            <a:ext cx="457200" cy="274320"/>
          </a:xfrm>
          <a:prstGeom prst="rect">
            <a:avLst/>
          </a:prstGeom>
        </p:spPr>
        <p:txBody>
          <a:bodyPr vert="horz" lIns="91440" tIns="45720" rIns="91440" bIns="45720" rtlCol="0" anchor="ctr"/>
          <a:lstStyle>
            <a:lvl1pPr algn="ctr">
              <a:defRPr sz="1100">
                <a:solidFill>
                  <a:schemeClr val="tx1">
                    <a:lumMod val="50000"/>
                    <a:lumOff val="50000"/>
                  </a:schemeClr>
                </a:solidFill>
              </a:defRPr>
            </a:lvl1pPr>
          </a:lstStyle>
          <a:p>
            <a:fld id="{DA65540D-26A2-458C-81F1-25D42FF068A2}" type="slidenum">
              <a:rPr lang="en-US" smtClean="0"/>
              <a:pPr/>
              <a:t>‹#›</a:t>
            </a:fld>
            <a:endParaRPr lang="en-US" dirty="0"/>
          </a:p>
        </p:txBody>
      </p:sp>
      <p:sp>
        <p:nvSpPr>
          <p:cNvPr id="2" name="Title Placeholder 1"/>
          <p:cNvSpPr>
            <a:spLocks noGrp="1"/>
          </p:cNvSpPr>
          <p:nvPr>
            <p:ph type="title"/>
          </p:nvPr>
        </p:nvSpPr>
        <p:spPr>
          <a:xfrm>
            <a:off x="457200" y="152400"/>
            <a:ext cx="7964424" cy="715962"/>
          </a:xfrm>
          <a:prstGeom prst="rect">
            <a:avLst/>
          </a:prstGeom>
        </p:spPr>
        <p:txBody>
          <a:bodyPr vert="horz" lIns="91440" tIns="45720" rIns="91440" bIns="109728" rtlCol="0" anchor="b" anchorCtr="0">
            <a:noAutofit/>
          </a:bodyPr>
          <a:lstStyle/>
          <a:p>
            <a:r>
              <a:rPr lang="en-US" smtClean="0"/>
              <a:t>Click to edit Master title style</a:t>
            </a:r>
            <a:endParaRPr lang="en-US" dirty="0"/>
          </a:p>
        </p:txBody>
      </p:sp>
    </p:spTree>
    <p:extLst>
      <p:ext uri="{BB962C8B-B14F-4D97-AF65-F5344CB8AC3E}">
        <p14:creationId xmlns:p14="http://schemas.microsoft.com/office/powerpoint/2010/main" val="4061898155"/>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3200" b="1" kern="1200">
          <a:solidFill>
            <a:schemeClr val="bg1"/>
          </a:solidFill>
          <a:latin typeface="+mj-lt"/>
          <a:ea typeface="+mj-ea"/>
          <a:cs typeface="+mj-cs"/>
        </a:defRPr>
      </a:lvl1pPr>
    </p:titleStyle>
    <p:bodyStyle>
      <a:lvl1pPr marL="182880" indent="-182880" algn="l" defTabSz="914400" rtl="0" eaLnBrk="1" latinLnBrk="0" hangingPunct="1">
        <a:lnSpc>
          <a:spcPct val="95000"/>
        </a:lnSpc>
        <a:spcBef>
          <a:spcPts val="1500"/>
        </a:spcBef>
        <a:buClr>
          <a:schemeClr val="accent1">
            <a:lumMod val="75000"/>
          </a:schemeClr>
        </a:buClr>
        <a:buFont typeface="Arial" pitchFamily="34" charset="0"/>
        <a:buChar char="•"/>
        <a:defRPr sz="2400" kern="1200">
          <a:solidFill>
            <a:schemeClr val="tx1"/>
          </a:solidFill>
          <a:latin typeface="+mn-lt"/>
          <a:ea typeface="+mn-ea"/>
          <a:cs typeface="+mn-cs"/>
        </a:defRPr>
      </a:lvl1pPr>
      <a:lvl2pPr marL="512064" indent="-274320" algn="l" defTabSz="914400" rtl="0" eaLnBrk="1" latinLnBrk="0" hangingPunct="1">
        <a:lnSpc>
          <a:spcPct val="95000"/>
        </a:lnSpc>
        <a:spcBef>
          <a:spcPts val="300"/>
        </a:spcBef>
        <a:buClr>
          <a:schemeClr val="tx1">
            <a:lumMod val="50000"/>
            <a:lumOff val="50000"/>
          </a:schemeClr>
        </a:buClr>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lnSpc>
          <a:spcPct val="95000"/>
        </a:lnSpc>
        <a:spcBef>
          <a:spcPts val="300"/>
        </a:spcBef>
        <a:buClr>
          <a:srgbClr val="00C9C4"/>
        </a:buClr>
        <a:buSzPct val="90000"/>
        <a:buFont typeface="Arial" pitchFamily="34" charset="0"/>
        <a:buChar char="•"/>
        <a:defRPr sz="2400" kern="1200">
          <a:solidFill>
            <a:schemeClr val="tx1"/>
          </a:solidFill>
          <a:latin typeface="+mn-lt"/>
          <a:ea typeface="+mn-ea"/>
          <a:cs typeface="+mn-cs"/>
        </a:defRPr>
      </a:lvl3pPr>
      <a:lvl4pPr marL="960120" indent="-182880" algn="l" defTabSz="914400" rtl="0" eaLnBrk="1" latinLnBrk="0" hangingPunct="1">
        <a:lnSpc>
          <a:spcPct val="90000"/>
        </a:lnSpc>
        <a:spcBef>
          <a:spcPts val="300"/>
        </a:spcBef>
        <a:buSzPct val="90000"/>
        <a:buFont typeface="Arial" pitchFamily="34" charset="0"/>
        <a:buChar char="–"/>
        <a:defRPr sz="2000" kern="1200">
          <a:solidFill>
            <a:schemeClr val="tx1"/>
          </a:solidFill>
          <a:latin typeface="+mn-lt"/>
          <a:ea typeface="+mn-ea"/>
          <a:cs typeface="+mn-cs"/>
        </a:defRPr>
      </a:lvl4pPr>
      <a:lvl5pPr marL="1152144" indent="-182880" algn="l" defTabSz="914400" rtl="0" eaLnBrk="1" latinLnBrk="0" hangingPunct="1">
        <a:lnSpc>
          <a:spcPct val="90000"/>
        </a:lnSpc>
        <a:spcBef>
          <a:spcPts val="300"/>
        </a:spcBef>
        <a:buSzPct val="85000"/>
        <a:buFont typeface="Wingdings" pitchFamily="2" charset="2"/>
        <a:buChar char="s"/>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8E6F87-F825-42A6-8112-C6B5DD633943}" type="datetimeFigureOut">
              <a:rPr lang="en-US" smtClean="0">
                <a:solidFill>
                  <a:prstClr val="black">
                    <a:tint val="75000"/>
                  </a:prstClr>
                </a:solidFill>
                <a:cs typeface="Arial" charset="0"/>
              </a:rPr>
              <a:pPr/>
              <a:t>11/19/2014</a:t>
            </a:fld>
            <a:endParaRPr lang="en-US">
              <a:solidFill>
                <a:prstClr val="black">
                  <a:tint val="75000"/>
                </a:prstClr>
              </a:solidFill>
              <a:cs typeface="Arial"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cs typeface="Arial"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75897B-53A8-4520-B404-A3D66BB52C0A}" type="slidenum">
              <a:rPr lang="en-US" smtClean="0">
                <a:solidFill>
                  <a:prstClr val="black">
                    <a:tint val="75000"/>
                  </a:prstClr>
                </a:solidFill>
                <a:cs typeface="Arial" charset="0"/>
              </a:rPr>
              <a:pPr/>
              <a:t>‹#›</a:t>
            </a:fld>
            <a:endParaRPr lang="en-US">
              <a:solidFill>
                <a:prstClr val="black">
                  <a:tint val="75000"/>
                </a:prstClr>
              </a:solidFill>
              <a:cs typeface="Arial" charset="0"/>
            </a:endParaRPr>
          </a:p>
        </p:txBody>
      </p:sp>
    </p:spTree>
    <p:extLst>
      <p:ext uri="{BB962C8B-B14F-4D97-AF65-F5344CB8AC3E}">
        <p14:creationId xmlns:p14="http://schemas.microsoft.com/office/powerpoint/2010/main" val="3167581876"/>
      </p:ext>
    </p:extLst>
  </p:cSld>
  <p:clrMap bg1="lt1" tx1="dk1" bg2="lt2" tx2="dk2" accent1="accent1" accent2="accent2" accent3="accent3" accent4="accent4" accent5="accent5" accent6="accent6" hlink="hlink" folHlink="folHlink"/>
  <p:sldLayoutIdLst>
    <p:sldLayoutId id="2147483784"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slideLayout" Target="../slideLayouts/slideLayout13.xml"/><Relationship Id="rId1" Type="http://schemas.openxmlformats.org/officeDocument/2006/relationships/vmlDrawing" Target="../drawings/vmlDrawing1.vml"/><Relationship Id="rId5" Type="http://schemas.openxmlformats.org/officeDocument/2006/relationships/image" Target="../media/image14.wmf"/><Relationship Id="rId4" Type="http://schemas.openxmlformats.org/officeDocument/2006/relationships/oleObject" Target="../embeddings/oleObject1.bin"/></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notesSlide" Target="../notesSlides/notesSlide3.xml"/><Relationship Id="rId7" Type="http://schemas.openxmlformats.org/officeDocument/2006/relationships/image" Target="../media/image19.emf"/><Relationship Id="rId2" Type="http://schemas.openxmlformats.org/officeDocument/2006/relationships/slideLayout" Target="../slideLayouts/slideLayout14.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18.emf"/><Relationship Id="rId4" Type="http://schemas.openxmlformats.org/officeDocument/2006/relationships/oleObject" Target="../embeddings/oleObject2.bin"/><Relationship Id="rId9" Type="http://schemas.openxmlformats.org/officeDocument/2006/relationships/image" Target="../media/image20.emf"/></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a:xfrm>
            <a:off x="7010400" y="6356350"/>
            <a:ext cx="2133600" cy="365125"/>
          </a:xfrm>
        </p:spPr>
        <p:txBody>
          <a:bodyPr/>
          <a:lstStyle/>
          <a:p>
            <a:fld id="{1E35FD91-4250-4249-98C5-7DB6F303C22C}" type="slidenum">
              <a:rPr lang="en-US" smtClean="0"/>
              <a:t>1</a:t>
            </a:fld>
            <a:endParaRPr lang="en-US"/>
          </a:p>
        </p:txBody>
      </p:sp>
      <p:sp>
        <p:nvSpPr>
          <p:cNvPr id="2" name="Title 1"/>
          <p:cNvSpPr>
            <a:spLocks noGrp="1"/>
          </p:cNvSpPr>
          <p:nvPr>
            <p:ph type="title"/>
          </p:nvPr>
        </p:nvSpPr>
        <p:spPr>
          <a:xfrm>
            <a:off x="457199" y="2365327"/>
            <a:ext cx="6195391" cy="2593848"/>
          </a:xfrm>
        </p:spPr>
        <p:txBody>
          <a:bodyPr/>
          <a:lstStyle/>
          <a:p>
            <a:pPr marL="0" marR="0">
              <a:lnSpc>
                <a:spcPct val="115000"/>
              </a:lnSpc>
              <a:spcBef>
                <a:spcPts val="0"/>
              </a:spcBef>
              <a:spcAft>
                <a:spcPts val="1000"/>
              </a:spcAft>
            </a:pPr>
            <a:r>
              <a:rPr lang="en-US" sz="4000" dirty="0">
                <a:latin typeface="Calibri"/>
                <a:ea typeface="Calibri"/>
                <a:cs typeface="Times New Roman"/>
              </a:rPr>
              <a:t>An Overview of </a:t>
            </a:r>
            <a:r>
              <a:rPr lang="en-US" sz="4000" dirty="0" smtClean="0">
                <a:latin typeface="Calibri"/>
                <a:ea typeface="Calibri"/>
                <a:cs typeface="Times New Roman"/>
              </a:rPr>
              <a:t>Multiple Testing Procedures </a:t>
            </a:r>
            <a:r>
              <a:rPr lang="en-US" sz="4000" dirty="0">
                <a:latin typeface="Calibri"/>
                <a:ea typeface="Calibri"/>
                <a:cs typeface="Times New Roman"/>
              </a:rPr>
              <a:t>for </a:t>
            </a:r>
            <a:r>
              <a:rPr lang="en-US" sz="4000" dirty="0" smtClean="0">
                <a:latin typeface="Calibri"/>
                <a:ea typeface="Calibri"/>
                <a:cs typeface="Times New Roman"/>
              </a:rPr>
              <a:t>Categorical </a:t>
            </a:r>
            <a:r>
              <a:rPr lang="en-US" sz="4000" dirty="0">
                <a:latin typeface="Calibri"/>
                <a:ea typeface="Calibri"/>
                <a:cs typeface="Times New Roman"/>
              </a:rPr>
              <a:t>Data</a:t>
            </a:r>
            <a:br>
              <a:rPr lang="en-US" sz="4000" dirty="0">
                <a:latin typeface="Calibri"/>
                <a:ea typeface="Calibri"/>
                <a:cs typeface="Times New Roman"/>
              </a:rPr>
            </a:br>
            <a:endParaRPr lang="en-US" sz="4000" dirty="0"/>
          </a:p>
        </p:txBody>
      </p:sp>
      <p:sp>
        <p:nvSpPr>
          <p:cNvPr id="3" name="Subtitle 2"/>
          <p:cNvSpPr>
            <a:spLocks noGrp="1"/>
          </p:cNvSpPr>
          <p:nvPr>
            <p:ph type="body" idx="1"/>
          </p:nvPr>
        </p:nvSpPr>
        <p:spPr/>
        <p:txBody>
          <a:bodyPr>
            <a:normAutofit/>
          </a:bodyPr>
          <a:lstStyle/>
          <a:p>
            <a:r>
              <a:rPr lang="en-US" dirty="0" smtClean="0"/>
              <a:t>Joe Heyse</a:t>
            </a:r>
            <a:br>
              <a:rPr lang="en-US" dirty="0" smtClean="0"/>
            </a:br>
            <a:r>
              <a:rPr lang="en-US" dirty="0" smtClean="0"/>
              <a:t>IMPACT Conference</a:t>
            </a:r>
            <a:br>
              <a:rPr lang="en-US" dirty="0" smtClean="0"/>
            </a:br>
            <a:r>
              <a:rPr lang="en-US" dirty="0" smtClean="0"/>
              <a:t>November 20, 2014</a:t>
            </a:r>
          </a:p>
          <a:p>
            <a:endParaRPr lang="en-US" dirty="0"/>
          </a:p>
        </p:txBody>
      </p:sp>
    </p:spTree>
    <p:extLst>
      <p:ext uri="{BB962C8B-B14F-4D97-AF65-F5344CB8AC3E}">
        <p14:creationId xmlns:p14="http://schemas.microsoft.com/office/powerpoint/2010/main" val="12203959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Discrete Adjusted </a:t>
            </a:r>
            <a:r>
              <a:rPr lang="en-US" dirty="0" err="1" smtClean="0"/>
              <a:t>Bonferroni</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smtClean="0"/>
                  <a:t>Tarone (1990) recognized that for some hypotheses it is not possible to achieve very small levels of significance.</a:t>
                </a:r>
              </a:p>
              <a:p>
                <a:r>
                  <a:rPr lang="en-US" dirty="0" smtClean="0"/>
                  <a:t>Proposed an improved </a:t>
                </a:r>
                <a:r>
                  <a:rPr lang="en-US" dirty="0" err="1" smtClean="0"/>
                  <a:t>Bonferroni</a:t>
                </a:r>
                <a:r>
                  <a:rPr lang="en-US" dirty="0" smtClean="0"/>
                  <a:t> adjusted P-value for discrete data.</a:t>
                </a:r>
              </a:p>
              <a:p>
                <a:r>
                  <a:rPr lang="en-US" dirty="0" smtClean="0"/>
                  <a:t>Instead of using </a:t>
                </a:r>
                <a14:m>
                  <m:oMath xmlns:m="http://schemas.openxmlformats.org/officeDocument/2006/math">
                    <m:r>
                      <a:rPr lang="en-US" b="0" i="1" smtClean="0">
                        <a:latin typeface="Cambria Math"/>
                      </a:rPr>
                      <m:t>𝐾</m:t>
                    </m:r>
                    <m:r>
                      <a:rPr lang="en-US" b="0" i="1" smtClean="0">
                        <a:latin typeface="Cambria Math"/>
                      </a:rPr>
                      <m:t>,</m:t>
                    </m:r>
                  </m:oMath>
                </a14:m>
                <a:r>
                  <a:rPr lang="en-US" dirty="0" smtClean="0"/>
                  <a:t> the test follows Mantel (1980) and uses the number of hypotheses able to result in P-values as extreme as </a:t>
                </a:r>
                <a14:m>
                  <m:oMath xmlns:m="http://schemas.openxmlformats.org/officeDocument/2006/math">
                    <m:sSub>
                      <m:sSubPr>
                        <m:ctrlPr>
                          <a:rPr lang="en-US" i="1" smtClean="0">
                            <a:latin typeface="Cambria Math"/>
                          </a:rPr>
                        </m:ctrlPr>
                      </m:sSubPr>
                      <m:e>
                        <m:r>
                          <a:rPr lang="en-US" b="0" i="1" smtClean="0">
                            <a:latin typeface="Cambria Math"/>
                          </a:rPr>
                          <m:t>𝑃</m:t>
                        </m:r>
                      </m:e>
                      <m:sub>
                        <m:r>
                          <a:rPr lang="en-US" b="0" i="1" smtClean="0">
                            <a:latin typeface="Cambria Math"/>
                          </a:rPr>
                          <m:t>𝑖</m:t>
                        </m:r>
                      </m:sub>
                    </m:sSub>
                  </m:oMath>
                </a14:m>
                <a:endParaRPr lang="en-US" dirty="0" smtClean="0"/>
              </a:p>
              <a:p>
                <a:pPr marL="0" indent="0" algn="ctr">
                  <a:buNone/>
                </a:pPr>
                <a14:m>
                  <m:oMath xmlns:m="http://schemas.openxmlformats.org/officeDocument/2006/math">
                    <m:sSub>
                      <m:sSubPr>
                        <m:ctrlPr>
                          <a:rPr lang="en-US" i="1" smtClean="0">
                            <a:latin typeface="Cambria Math"/>
                          </a:rPr>
                        </m:ctrlPr>
                      </m:sSubPr>
                      <m:e>
                        <m:acc>
                          <m:accPr>
                            <m:chr m:val="̃"/>
                            <m:ctrlPr>
                              <a:rPr lang="en-US" i="1" smtClean="0">
                                <a:latin typeface="Cambria Math"/>
                              </a:rPr>
                            </m:ctrlPr>
                          </m:accPr>
                          <m:e>
                            <m:r>
                              <a:rPr lang="en-US" b="0" i="1" smtClean="0">
                                <a:latin typeface="Cambria Math"/>
                              </a:rPr>
                              <m:t>𝑃</m:t>
                            </m:r>
                          </m:e>
                        </m:acc>
                      </m:e>
                      <m:sub>
                        <m:r>
                          <a:rPr lang="en-US" b="0" i="1" smtClean="0">
                            <a:latin typeface="Cambria Math"/>
                          </a:rPr>
                          <m:t>𝑖</m:t>
                        </m:r>
                      </m:sub>
                    </m:sSub>
                    <m:r>
                      <a:rPr lang="en-US" b="0" i="1" smtClean="0">
                        <a:latin typeface="Cambria Math"/>
                      </a:rPr>
                      <m:t>=</m:t>
                    </m:r>
                    <m:r>
                      <a:rPr lang="en-US" b="0" i="1" smtClean="0">
                        <a:latin typeface="Cambria Math"/>
                      </a:rPr>
                      <m:t>𝑀𝑖𝑛</m:t>
                    </m:r>
                    <m:r>
                      <a:rPr lang="en-US" b="0" i="1" smtClean="0">
                        <a:latin typeface="Cambria Math"/>
                      </a:rPr>
                      <m:t>{</m:t>
                    </m:r>
                    <m:sSup>
                      <m:sSupPr>
                        <m:ctrlPr>
                          <a:rPr lang="en-US" b="0" i="1" smtClean="0">
                            <a:latin typeface="Cambria Math"/>
                          </a:rPr>
                        </m:ctrlPr>
                      </m:sSupPr>
                      <m:e>
                        <m:r>
                          <a:rPr lang="en-US" b="0" i="1" smtClean="0">
                            <a:latin typeface="Cambria Math"/>
                          </a:rPr>
                          <m:t>𝐾</m:t>
                        </m:r>
                      </m:e>
                      <m:sup>
                        <m:r>
                          <a:rPr lang="en-US" b="0" i="1" smtClean="0">
                            <a:latin typeface="Cambria Math"/>
                          </a:rPr>
                          <m:t>∗</m:t>
                        </m:r>
                      </m:sup>
                    </m:sSup>
                    <m:sSub>
                      <m:sSubPr>
                        <m:ctrlPr>
                          <a:rPr lang="en-US" b="0" i="1" smtClean="0">
                            <a:latin typeface="Cambria Math"/>
                          </a:rPr>
                        </m:ctrlPr>
                      </m:sSubPr>
                      <m:e>
                        <m:r>
                          <a:rPr lang="en-US" b="0" i="1" smtClean="0">
                            <a:latin typeface="Cambria Math"/>
                          </a:rPr>
                          <m:t>𝑃</m:t>
                        </m:r>
                      </m:e>
                      <m:sub>
                        <m:r>
                          <a:rPr lang="en-US" b="0" i="1" smtClean="0">
                            <a:latin typeface="Cambria Math"/>
                          </a:rPr>
                          <m:t>𝑖</m:t>
                        </m:r>
                      </m:sub>
                    </m:sSub>
                    <m:r>
                      <a:rPr lang="en-US" b="0" i="1" smtClean="0">
                        <a:latin typeface="Cambria Math"/>
                      </a:rPr>
                      <m:t>, 1}</m:t>
                    </m:r>
                  </m:oMath>
                </a14:m>
                <a:r>
                  <a:rPr lang="en-US" dirty="0" smtClean="0"/>
                  <a:t>.</a:t>
                </a:r>
              </a:p>
              <a:p>
                <a:r>
                  <a:rPr lang="en-US" dirty="0" smtClean="0"/>
                  <a:t>Reject null hypotheses for which  </a:t>
                </a:r>
                <a14:m>
                  <m:oMath xmlns:m="http://schemas.openxmlformats.org/officeDocument/2006/math">
                    <m:sSub>
                      <m:sSubPr>
                        <m:ctrlPr>
                          <a:rPr lang="en-US" i="1" smtClean="0">
                            <a:latin typeface="Cambria Math"/>
                          </a:rPr>
                        </m:ctrlPr>
                      </m:sSubPr>
                      <m:e>
                        <m:acc>
                          <m:accPr>
                            <m:chr m:val="̃"/>
                            <m:ctrlPr>
                              <a:rPr lang="en-US" i="1" smtClean="0">
                                <a:latin typeface="Cambria Math"/>
                              </a:rPr>
                            </m:ctrlPr>
                          </m:accPr>
                          <m:e>
                            <m:r>
                              <a:rPr lang="en-US" b="0" i="1" smtClean="0">
                                <a:latin typeface="Cambria Math"/>
                              </a:rPr>
                              <m:t>𝑃</m:t>
                            </m:r>
                          </m:e>
                        </m:acc>
                      </m:e>
                      <m:sub>
                        <m:r>
                          <a:rPr lang="en-US" b="0" i="1" smtClean="0">
                            <a:latin typeface="Cambria Math"/>
                          </a:rPr>
                          <m:t>𝑖</m:t>
                        </m:r>
                      </m:sub>
                    </m:sSub>
                    <m:r>
                      <a:rPr lang="en-US" b="0" i="1" smtClean="0">
                        <a:latin typeface="Cambria Math"/>
                      </a:rPr>
                      <m:t>&lt;</m:t>
                    </m:r>
                    <m:r>
                      <a:rPr lang="en-US" b="0" i="1" smtClean="0">
                        <a:latin typeface="Cambria Math"/>
                        <a:ea typeface="Cambria Math"/>
                      </a:rPr>
                      <m:t>𝛼</m:t>
                    </m:r>
                  </m:oMath>
                </a14:m>
                <a:r>
                  <a:rPr lang="en-US" dirty="0" smtClean="0"/>
                  <a:t>.</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481" t="-3504" r="-2370"/>
                </a:stretch>
              </a:blipFill>
            </p:spPr>
            <p:txBody>
              <a:bodyPr/>
              <a:lstStyle/>
              <a:p>
                <a:r>
                  <a:rPr lang="en-US">
                    <a:noFill/>
                  </a:rPr>
                  <a:t> </a:t>
                </a:r>
              </a:p>
            </p:txBody>
          </p:sp>
        </mc:Fallback>
      </mc:AlternateContent>
    </p:spTree>
    <p:extLst>
      <p:ext uri="{BB962C8B-B14F-4D97-AF65-F5344CB8AC3E}">
        <p14:creationId xmlns:p14="http://schemas.microsoft.com/office/powerpoint/2010/main" val="30813859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Modified </a:t>
            </a:r>
            <a:r>
              <a:rPr lang="en-US" dirty="0" err="1" smtClean="0"/>
              <a:t>Bonferroni</a:t>
            </a:r>
            <a:r>
              <a:rPr lang="en-US" dirty="0" smtClean="0"/>
              <a:t> for Discrete Data</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smtClean="0"/>
                  <a:t>Bonferroni adjusted P-value</a:t>
                </a:r>
              </a:p>
              <a:p>
                <a:pPr marL="0" indent="0">
                  <a:buNone/>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acc>
                            <m:accPr>
                              <m:chr m:val="̃"/>
                              <m:ctrlPr>
                                <a:rPr lang="en-US" i="1" smtClean="0">
                                  <a:latin typeface="Cambria Math"/>
                                </a:rPr>
                              </m:ctrlPr>
                            </m:accPr>
                            <m:e>
                              <m:r>
                                <a:rPr lang="en-US" b="0" i="1" smtClean="0">
                                  <a:latin typeface="Cambria Math"/>
                                </a:rPr>
                                <m:t>𝑃</m:t>
                              </m:r>
                            </m:e>
                          </m:acc>
                        </m:e>
                        <m:sub>
                          <m:r>
                            <a:rPr lang="en-US" b="0" i="1" smtClean="0">
                              <a:latin typeface="Cambria Math"/>
                            </a:rPr>
                            <m:t>𝑖</m:t>
                          </m:r>
                        </m:sub>
                      </m:sSub>
                      <m:r>
                        <a:rPr lang="en-US" b="0" i="1" smtClean="0">
                          <a:latin typeface="Cambria Math"/>
                        </a:rPr>
                        <m:t>=</m:t>
                      </m:r>
                      <m:r>
                        <a:rPr lang="en-US" b="0" i="1" smtClean="0">
                          <a:latin typeface="Cambria Math"/>
                        </a:rPr>
                        <m:t>𝑀𝑖𝑛</m:t>
                      </m:r>
                      <m:d>
                        <m:dPr>
                          <m:begChr m:val="{"/>
                          <m:endChr m:val="}"/>
                          <m:ctrlPr>
                            <a:rPr lang="en-US" b="0" i="1" smtClean="0">
                              <a:latin typeface="Cambria Math"/>
                            </a:rPr>
                          </m:ctrlPr>
                        </m:dPr>
                        <m:e>
                          <m:r>
                            <a:rPr lang="en-US" b="0" i="1" smtClean="0">
                              <a:latin typeface="Cambria Math"/>
                            </a:rPr>
                            <m:t>𝐾</m:t>
                          </m:r>
                          <m:sSub>
                            <m:sSubPr>
                              <m:ctrlPr>
                                <a:rPr lang="en-US" b="0" i="1" smtClean="0">
                                  <a:latin typeface="Cambria Math"/>
                                </a:rPr>
                              </m:ctrlPr>
                            </m:sSubPr>
                            <m:e>
                              <m:r>
                                <a:rPr lang="en-US" b="0" i="1" smtClean="0">
                                  <a:latin typeface="Cambria Math"/>
                                </a:rPr>
                                <m:t>𝑃</m:t>
                              </m:r>
                            </m:e>
                            <m:sub>
                              <m:r>
                                <a:rPr lang="en-US" b="0" i="1" smtClean="0">
                                  <a:latin typeface="Cambria Math"/>
                                </a:rPr>
                                <m:t>𝑖</m:t>
                              </m:r>
                            </m:sub>
                          </m:sSub>
                          <m:r>
                            <a:rPr lang="en-US" b="0" i="1" smtClean="0">
                              <a:latin typeface="Cambria Math"/>
                            </a:rPr>
                            <m:t>, 1</m:t>
                          </m:r>
                        </m:e>
                      </m:d>
                    </m:oMath>
                  </m:oMathPara>
                </a14:m>
                <a:endParaRPr lang="en-US" b="0" dirty="0" smtClean="0"/>
              </a:p>
              <a:p>
                <a:r>
                  <a:rPr lang="en-US" dirty="0" smtClean="0"/>
                  <a:t>For discrete data </a:t>
                </a:r>
              </a:p>
              <a:p>
                <a:pPr marL="0" indent="0">
                  <a:buNone/>
                </a:pPr>
                <a14:m>
                  <m:oMathPara xmlns:m="http://schemas.openxmlformats.org/officeDocument/2006/math">
                    <m:oMathParaPr>
                      <m:jc m:val="center"/>
                    </m:oMathParaPr>
                    <m:oMath xmlns:m="http://schemas.openxmlformats.org/officeDocument/2006/math">
                      <m:sSub>
                        <m:sSubPr>
                          <m:ctrlPr>
                            <a:rPr lang="en-US" i="1" smtClean="0">
                              <a:latin typeface="Cambria Math"/>
                            </a:rPr>
                          </m:ctrlPr>
                        </m:sSubPr>
                        <m:e>
                          <m:acc>
                            <m:accPr>
                              <m:chr m:val="̃"/>
                              <m:ctrlPr>
                                <a:rPr lang="en-US" i="1" smtClean="0">
                                  <a:latin typeface="Cambria Math"/>
                                </a:rPr>
                              </m:ctrlPr>
                            </m:accPr>
                            <m:e>
                              <m:r>
                                <a:rPr lang="en-US" b="0" i="1" smtClean="0">
                                  <a:latin typeface="Cambria Math"/>
                                </a:rPr>
                                <m:t>𝑃</m:t>
                              </m:r>
                            </m:e>
                          </m:acc>
                        </m:e>
                        <m:sub>
                          <m:r>
                            <a:rPr lang="en-US" b="0" i="1" smtClean="0">
                              <a:latin typeface="Cambria Math"/>
                            </a:rPr>
                            <m:t>𝑖</m:t>
                          </m:r>
                        </m:sub>
                      </m:sSub>
                      <m:r>
                        <a:rPr lang="en-US" b="0" i="1" smtClean="0">
                          <a:latin typeface="Cambria Math"/>
                        </a:rPr>
                        <m:t>=</m:t>
                      </m:r>
                      <m:r>
                        <a:rPr lang="en-US" b="0" i="1" smtClean="0">
                          <a:latin typeface="Cambria Math"/>
                        </a:rPr>
                        <m:t>𝑀𝑖𝑛</m:t>
                      </m:r>
                      <m:r>
                        <a:rPr lang="en-US" b="0" i="1" smtClean="0">
                          <a:latin typeface="Cambria Math"/>
                        </a:rPr>
                        <m:t>{[</m:t>
                      </m:r>
                      <m:nary>
                        <m:naryPr>
                          <m:chr m:val="∑"/>
                          <m:ctrlPr>
                            <a:rPr lang="en-US" b="0" i="1" smtClean="0">
                              <a:latin typeface="Cambria Math"/>
                            </a:rPr>
                          </m:ctrlPr>
                        </m:naryPr>
                        <m:sub>
                          <m:r>
                            <m:rPr>
                              <m:brk m:alnAt="23"/>
                            </m:rPr>
                            <a:rPr lang="en-US" b="0" i="1" smtClean="0">
                              <a:latin typeface="Cambria Math"/>
                            </a:rPr>
                            <m:t>𝑗</m:t>
                          </m:r>
                          <m:r>
                            <a:rPr lang="en-US" b="0" i="1" smtClean="0">
                              <a:latin typeface="Cambria Math"/>
                            </a:rPr>
                            <m:t>=1</m:t>
                          </m:r>
                        </m:sub>
                        <m:sup>
                          <m:r>
                            <a:rPr lang="en-US" b="0" i="1" smtClean="0">
                              <a:latin typeface="Cambria Math"/>
                            </a:rPr>
                            <m:t>𝐾</m:t>
                          </m:r>
                        </m:sup>
                        <m:e>
                          <m:sSub>
                            <m:sSubPr>
                              <m:ctrlPr>
                                <a:rPr lang="en-US" b="0" i="1" smtClean="0">
                                  <a:latin typeface="Cambria Math"/>
                                </a:rPr>
                              </m:ctrlPr>
                            </m:sSubPr>
                            <m:e>
                              <m:r>
                                <a:rPr lang="en-US" b="0" i="1" smtClean="0">
                                  <a:latin typeface="Cambria Math"/>
                                </a:rPr>
                                <m:t>𝑄</m:t>
                              </m:r>
                            </m:e>
                            <m:sub>
                              <m:r>
                                <a:rPr lang="en-US" b="0" i="1" smtClean="0">
                                  <a:latin typeface="Cambria Math"/>
                                </a:rPr>
                                <m:t>𝑗</m:t>
                              </m:r>
                            </m:sub>
                          </m:sSub>
                          <m:r>
                            <a:rPr lang="en-US" b="0" i="1" smtClean="0">
                              <a:latin typeface="Cambria Math"/>
                            </a:rPr>
                            <m:t>(</m:t>
                          </m:r>
                          <m:sSub>
                            <m:sSubPr>
                              <m:ctrlPr>
                                <a:rPr lang="en-US" b="0" i="1" smtClean="0">
                                  <a:latin typeface="Cambria Math"/>
                                </a:rPr>
                              </m:ctrlPr>
                            </m:sSubPr>
                            <m:e>
                              <m:r>
                                <a:rPr lang="en-US" b="0" i="1" smtClean="0">
                                  <a:latin typeface="Cambria Math"/>
                                </a:rPr>
                                <m:t>𝑃</m:t>
                              </m:r>
                            </m:e>
                            <m:sub>
                              <m:r>
                                <a:rPr lang="en-US" b="0" i="1" smtClean="0">
                                  <a:latin typeface="Cambria Math"/>
                                </a:rPr>
                                <m:t>𝑖</m:t>
                              </m:r>
                            </m:sub>
                          </m:sSub>
                          <m:r>
                            <a:rPr lang="en-US" b="0" i="1" smtClean="0">
                              <a:latin typeface="Cambria Math"/>
                            </a:rPr>
                            <m:t>)], 1}</m:t>
                          </m:r>
                        </m:e>
                      </m:nary>
                    </m:oMath>
                  </m:oMathPara>
                </a14:m>
                <a:endParaRPr lang="en-US" dirty="0" smtClean="0"/>
              </a:p>
              <a:p>
                <a:pPr lvl="1"/>
                <a14:m>
                  <m:oMath xmlns:m="http://schemas.openxmlformats.org/officeDocument/2006/math">
                    <m:sSub>
                      <m:sSubPr>
                        <m:ctrlPr>
                          <a:rPr lang="en-US" i="1" smtClean="0">
                            <a:latin typeface="Cambria Math"/>
                          </a:rPr>
                        </m:ctrlPr>
                      </m:sSubPr>
                      <m:e>
                        <m:r>
                          <a:rPr lang="en-US" b="0" i="1" smtClean="0">
                            <a:latin typeface="Cambria Math"/>
                          </a:rPr>
                          <m:t>𝑄</m:t>
                        </m:r>
                      </m:e>
                      <m:sub>
                        <m:r>
                          <a:rPr lang="en-US" b="0" i="1" smtClean="0">
                            <a:latin typeface="Cambria Math"/>
                          </a:rPr>
                          <m:t>𝑗</m:t>
                        </m:r>
                      </m:sub>
                    </m:sSub>
                    <m:d>
                      <m:dPr>
                        <m:ctrlPr>
                          <a:rPr lang="en-US" b="0" i="1" smtClean="0">
                            <a:latin typeface="Cambria Math"/>
                          </a:rPr>
                        </m:ctrlPr>
                      </m:dPr>
                      <m:e>
                        <m:sSub>
                          <m:sSubPr>
                            <m:ctrlPr>
                              <a:rPr lang="en-US" b="0" i="1" smtClean="0">
                                <a:latin typeface="Cambria Math"/>
                              </a:rPr>
                            </m:ctrlPr>
                          </m:sSubPr>
                          <m:e>
                            <m:r>
                              <a:rPr lang="en-US" b="0" i="1" smtClean="0">
                                <a:latin typeface="Cambria Math"/>
                              </a:rPr>
                              <m:t>𝑃</m:t>
                            </m:r>
                          </m:e>
                          <m:sub>
                            <m:r>
                              <a:rPr lang="en-US" b="0" i="1" smtClean="0">
                                <a:latin typeface="Cambria Math"/>
                              </a:rPr>
                              <m:t>𝑖</m:t>
                            </m:r>
                          </m:sub>
                        </m:sSub>
                      </m:e>
                    </m:d>
                  </m:oMath>
                </a14:m>
                <a:r>
                  <a:rPr lang="en-US" dirty="0" smtClean="0"/>
                  <a:t> is the largest P-value achievable for hypothesis </a:t>
                </a:r>
                <a14:m>
                  <m:oMath xmlns:m="http://schemas.openxmlformats.org/officeDocument/2006/math">
                    <m:r>
                      <a:rPr lang="en-US" b="0" i="1" smtClean="0">
                        <a:latin typeface="Cambria Math"/>
                      </a:rPr>
                      <m:t>𝑗</m:t>
                    </m:r>
                  </m:oMath>
                </a14:m>
                <a:r>
                  <a:rPr lang="en-US" dirty="0" smtClean="0"/>
                  <a:t> that is </a:t>
                </a:r>
                <a14:m>
                  <m:oMath xmlns:m="http://schemas.openxmlformats.org/officeDocument/2006/math">
                    <m:r>
                      <a:rPr lang="en-US" i="1" smtClean="0">
                        <a:latin typeface="Cambria Math"/>
                        <a:ea typeface="Cambria Math"/>
                      </a:rPr>
                      <m:t>≤</m:t>
                    </m:r>
                    <m:sSub>
                      <m:sSubPr>
                        <m:ctrlPr>
                          <a:rPr lang="en-US" i="1" smtClean="0">
                            <a:latin typeface="Cambria Math"/>
                            <a:ea typeface="Cambria Math"/>
                          </a:rPr>
                        </m:ctrlPr>
                      </m:sSubPr>
                      <m:e>
                        <m:r>
                          <a:rPr lang="en-US" b="0" i="1" smtClean="0">
                            <a:latin typeface="Cambria Math"/>
                            <a:ea typeface="Cambria Math"/>
                          </a:rPr>
                          <m:t>𝑃</m:t>
                        </m:r>
                      </m:e>
                      <m:sub>
                        <m:r>
                          <a:rPr lang="en-US" b="0" i="1" smtClean="0">
                            <a:latin typeface="Cambria Math"/>
                            <a:ea typeface="Cambria Math"/>
                          </a:rPr>
                          <m:t>𝑖</m:t>
                        </m:r>
                      </m:sub>
                    </m:sSub>
                  </m:oMath>
                </a14:m>
                <a:r>
                  <a:rPr lang="en-US" dirty="0" smtClean="0"/>
                  <a:t>.</a:t>
                </a:r>
              </a:p>
              <a:p>
                <a:pPr lvl="1"/>
                <a14:m>
                  <m:oMath xmlns:m="http://schemas.openxmlformats.org/officeDocument/2006/math">
                    <m:sSub>
                      <m:sSubPr>
                        <m:ctrlPr>
                          <a:rPr lang="en-US" i="1">
                            <a:latin typeface="Cambria Math"/>
                          </a:rPr>
                        </m:ctrlPr>
                      </m:sSubPr>
                      <m:e>
                        <m:r>
                          <a:rPr lang="en-US" i="1">
                            <a:latin typeface="Cambria Math"/>
                          </a:rPr>
                          <m:t>𝑄</m:t>
                        </m:r>
                      </m:e>
                      <m:sub>
                        <m:r>
                          <a:rPr lang="en-US" i="1">
                            <a:latin typeface="Cambria Math"/>
                          </a:rPr>
                          <m:t>𝑗</m:t>
                        </m:r>
                      </m:sub>
                    </m:sSub>
                    <m:d>
                      <m:dPr>
                        <m:ctrlPr>
                          <a:rPr lang="en-US" i="1">
                            <a:latin typeface="Cambria Math"/>
                          </a:rPr>
                        </m:ctrlPr>
                      </m:dPr>
                      <m:e>
                        <m:sSub>
                          <m:sSubPr>
                            <m:ctrlPr>
                              <a:rPr lang="en-US" i="1">
                                <a:latin typeface="Cambria Math"/>
                              </a:rPr>
                            </m:ctrlPr>
                          </m:sSubPr>
                          <m:e>
                            <m:r>
                              <a:rPr lang="en-US" i="1">
                                <a:latin typeface="Cambria Math"/>
                              </a:rPr>
                              <m:t>𝑃</m:t>
                            </m:r>
                          </m:e>
                          <m:sub>
                            <m:r>
                              <a:rPr lang="en-US" i="1">
                                <a:latin typeface="Cambria Math"/>
                              </a:rPr>
                              <m:t>𝑖</m:t>
                            </m:r>
                          </m:sub>
                        </m:sSub>
                      </m:e>
                    </m:d>
                    <m:r>
                      <a:rPr lang="en-US" b="0" i="0" smtClean="0">
                        <a:latin typeface="Cambria Math"/>
                      </a:rPr>
                      <m:t>=0 </m:t>
                    </m:r>
                  </m:oMath>
                </a14:m>
                <a:r>
                  <a:rPr lang="en-US" dirty="0" smtClean="0"/>
                  <a:t>if P-values </a:t>
                </a:r>
                <a14:m>
                  <m:oMath xmlns:m="http://schemas.openxmlformats.org/officeDocument/2006/math">
                    <m:r>
                      <a:rPr lang="en-US" i="1">
                        <a:latin typeface="Cambria Math"/>
                        <a:ea typeface="Cambria Math"/>
                      </a:rPr>
                      <m:t>≤</m:t>
                    </m:r>
                    <m:sSub>
                      <m:sSubPr>
                        <m:ctrlPr>
                          <a:rPr lang="en-US" i="1">
                            <a:latin typeface="Cambria Math"/>
                            <a:ea typeface="Cambria Math"/>
                          </a:rPr>
                        </m:ctrlPr>
                      </m:sSubPr>
                      <m:e>
                        <m:r>
                          <a:rPr lang="en-US" i="1">
                            <a:latin typeface="Cambria Math"/>
                            <a:ea typeface="Cambria Math"/>
                          </a:rPr>
                          <m:t>𝑃</m:t>
                        </m:r>
                      </m:e>
                      <m:sub>
                        <m:r>
                          <a:rPr lang="en-US" i="1">
                            <a:latin typeface="Cambria Math"/>
                            <a:ea typeface="Cambria Math"/>
                          </a:rPr>
                          <m:t>𝑖</m:t>
                        </m:r>
                      </m:sub>
                    </m:sSub>
                  </m:oMath>
                </a14:m>
                <a:r>
                  <a:rPr lang="en-US" dirty="0" smtClean="0"/>
                  <a:t> are not achievable.</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963" t="-1348"/>
                </a:stretch>
              </a:blipFill>
            </p:spPr>
            <p:txBody>
              <a:bodyPr/>
              <a:lstStyle/>
              <a:p>
                <a:r>
                  <a:rPr lang="en-US">
                    <a:noFill/>
                  </a:rPr>
                  <a:t> </a:t>
                </a:r>
              </a:p>
            </p:txBody>
          </p:sp>
        </mc:Fallback>
      </mc:AlternateContent>
    </p:spTree>
    <p:extLst>
      <p:ext uri="{BB962C8B-B14F-4D97-AF65-F5344CB8AC3E}">
        <p14:creationId xmlns:p14="http://schemas.microsoft.com/office/powerpoint/2010/main" val="36726576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Notes for Discrete </a:t>
            </a:r>
            <a:r>
              <a:rPr lang="en-US" dirty="0" err="1" smtClean="0"/>
              <a:t>Bonferroni</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smtClean="0"/>
                  <a:t>When variable </a:t>
                </a:r>
                <a14:m>
                  <m:oMath xmlns:m="http://schemas.openxmlformats.org/officeDocument/2006/math">
                    <m:r>
                      <a:rPr lang="en-US" b="0" i="1" smtClean="0">
                        <a:latin typeface="Cambria Math"/>
                      </a:rPr>
                      <m:t>𝑗</m:t>
                    </m:r>
                  </m:oMath>
                </a14:m>
                <a:r>
                  <a:rPr lang="en-US" dirty="0" smtClean="0"/>
                  <a:t> is continuous </a:t>
                </a:r>
                <a14:m>
                  <m:oMath xmlns:m="http://schemas.openxmlformats.org/officeDocument/2006/math">
                    <m:sSub>
                      <m:sSubPr>
                        <m:ctrlPr>
                          <a:rPr lang="en-US" i="1">
                            <a:latin typeface="Cambria Math"/>
                          </a:rPr>
                        </m:ctrlPr>
                      </m:sSubPr>
                      <m:e>
                        <m:r>
                          <a:rPr lang="en-US" i="1">
                            <a:latin typeface="Cambria Math"/>
                          </a:rPr>
                          <m:t>𝑄</m:t>
                        </m:r>
                      </m:e>
                      <m:sub>
                        <m:r>
                          <a:rPr lang="en-US" i="1">
                            <a:latin typeface="Cambria Math"/>
                          </a:rPr>
                          <m:t>𝑗</m:t>
                        </m:r>
                      </m:sub>
                    </m:sSub>
                    <m:d>
                      <m:dPr>
                        <m:ctrlPr>
                          <a:rPr lang="en-US" i="1">
                            <a:latin typeface="Cambria Math"/>
                          </a:rPr>
                        </m:ctrlPr>
                      </m:dPr>
                      <m:e>
                        <m:sSub>
                          <m:sSubPr>
                            <m:ctrlPr>
                              <a:rPr lang="en-US" i="1">
                                <a:latin typeface="Cambria Math"/>
                              </a:rPr>
                            </m:ctrlPr>
                          </m:sSubPr>
                          <m:e>
                            <m:r>
                              <a:rPr lang="en-US" i="1">
                                <a:latin typeface="Cambria Math"/>
                              </a:rPr>
                              <m:t>𝑃</m:t>
                            </m:r>
                          </m:e>
                          <m:sub>
                            <m:r>
                              <a:rPr lang="en-US" i="1">
                                <a:latin typeface="Cambria Math"/>
                              </a:rPr>
                              <m:t>𝑖</m:t>
                            </m:r>
                          </m:sub>
                        </m:sSub>
                      </m:e>
                    </m:d>
                  </m:oMath>
                </a14:m>
                <a:r>
                  <a:rPr lang="en-US" dirty="0"/>
                  <a:t> </a:t>
                </a:r>
                <a:r>
                  <a:rPr lang="en-US" dirty="0" smtClean="0"/>
                  <a:t>=</a:t>
                </a:r>
                <a14:m>
                  <m:oMath xmlns:m="http://schemas.openxmlformats.org/officeDocument/2006/math">
                    <m:sSub>
                      <m:sSubPr>
                        <m:ctrlPr>
                          <a:rPr lang="en-US" i="1" dirty="0" smtClean="0">
                            <a:latin typeface="Cambria Math"/>
                          </a:rPr>
                        </m:ctrlPr>
                      </m:sSubPr>
                      <m:e>
                        <m:r>
                          <a:rPr lang="en-US" b="0" i="1" dirty="0" smtClean="0">
                            <a:latin typeface="Cambria Math"/>
                          </a:rPr>
                          <m:t>𝑃</m:t>
                        </m:r>
                      </m:e>
                      <m:sub>
                        <m:r>
                          <a:rPr lang="en-US" b="0" i="1" dirty="0" smtClean="0">
                            <a:latin typeface="Cambria Math"/>
                          </a:rPr>
                          <m:t>𝑖</m:t>
                        </m:r>
                      </m:sub>
                    </m:sSub>
                  </m:oMath>
                </a14:m>
                <a:r>
                  <a:rPr lang="en-US" dirty="0" smtClean="0"/>
                  <a:t>.</a:t>
                </a:r>
              </a:p>
              <a:p>
                <a:r>
                  <a:rPr lang="en-US" dirty="0" smtClean="0"/>
                  <a:t>When all variables are continuous the discrete version is equal to the </a:t>
                </a:r>
                <a:r>
                  <a:rPr lang="en-US" dirty="0" err="1" smtClean="0"/>
                  <a:t>Bonferroni</a:t>
                </a:r>
                <a:r>
                  <a:rPr lang="en-US" dirty="0" smtClean="0"/>
                  <a:t> method.</a:t>
                </a:r>
              </a:p>
              <a:p>
                <a:r>
                  <a:rPr lang="en-US" dirty="0"/>
                  <a:t>Because </a:t>
                </a:r>
                <a14:m>
                  <m:oMath xmlns:m="http://schemas.openxmlformats.org/officeDocument/2006/math">
                    <m:sSub>
                      <m:sSubPr>
                        <m:ctrlPr>
                          <a:rPr lang="en-US" i="1">
                            <a:latin typeface="Cambria Math"/>
                          </a:rPr>
                        </m:ctrlPr>
                      </m:sSubPr>
                      <m:e>
                        <m:r>
                          <a:rPr lang="en-US" i="1">
                            <a:latin typeface="Cambria Math"/>
                          </a:rPr>
                          <m:t>𝑄</m:t>
                        </m:r>
                      </m:e>
                      <m:sub>
                        <m:r>
                          <a:rPr lang="en-US" i="1">
                            <a:latin typeface="Cambria Math"/>
                          </a:rPr>
                          <m:t>𝑗</m:t>
                        </m:r>
                      </m:sub>
                    </m:sSub>
                    <m:d>
                      <m:dPr>
                        <m:ctrlPr>
                          <a:rPr lang="en-US" i="1">
                            <a:latin typeface="Cambria Math"/>
                          </a:rPr>
                        </m:ctrlPr>
                      </m:dPr>
                      <m:e>
                        <m:sSub>
                          <m:sSubPr>
                            <m:ctrlPr>
                              <a:rPr lang="en-US" i="1">
                                <a:latin typeface="Cambria Math"/>
                              </a:rPr>
                            </m:ctrlPr>
                          </m:sSubPr>
                          <m:e>
                            <m:r>
                              <a:rPr lang="en-US" i="1">
                                <a:latin typeface="Cambria Math"/>
                              </a:rPr>
                              <m:t>𝑃</m:t>
                            </m:r>
                          </m:e>
                          <m:sub>
                            <m:r>
                              <a:rPr lang="en-US" i="1">
                                <a:latin typeface="Cambria Math"/>
                              </a:rPr>
                              <m:t>𝑖</m:t>
                            </m:r>
                          </m:sub>
                        </m:sSub>
                      </m:e>
                    </m:d>
                    <m:r>
                      <a:rPr lang="en-US" i="1">
                        <a:latin typeface="Cambria Math"/>
                        <a:ea typeface="Cambria Math"/>
                      </a:rPr>
                      <m:t>≤</m:t>
                    </m:r>
                    <m:sSub>
                      <m:sSubPr>
                        <m:ctrlPr>
                          <a:rPr lang="en-US" i="1">
                            <a:latin typeface="Cambria Math"/>
                            <a:ea typeface="Cambria Math"/>
                          </a:rPr>
                        </m:ctrlPr>
                      </m:sSubPr>
                      <m:e>
                        <m:r>
                          <a:rPr lang="en-US" i="1">
                            <a:latin typeface="Cambria Math"/>
                            <a:ea typeface="Cambria Math"/>
                          </a:rPr>
                          <m:t>𝑃</m:t>
                        </m:r>
                      </m:e>
                      <m:sub>
                        <m:r>
                          <a:rPr lang="en-US" i="1">
                            <a:latin typeface="Cambria Math"/>
                            <a:ea typeface="Cambria Math"/>
                          </a:rPr>
                          <m:t>𝑖</m:t>
                        </m:r>
                      </m:sub>
                    </m:sSub>
                  </m:oMath>
                </a14:m>
                <a:r>
                  <a:rPr lang="en-US" dirty="0"/>
                  <a:t> the fully discrete adjusted  P-value will be </a:t>
                </a:r>
                <a14:m>
                  <m:oMath xmlns:m="http://schemas.openxmlformats.org/officeDocument/2006/math">
                    <m:r>
                      <a:rPr lang="en-US" i="1">
                        <a:latin typeface="Cambria Math"/>
                        <a:ea typeface="Cambria Math"/>
                      </a:rPr>
                      <m:t>≤ </m:t>
                    </m:r>
                  </m:oMath>
                </a14:m>
                <a:r>
                  <a:rPr lang="en-US" dirty="0"/>
                  <a:t>the </a:t>
                </a:r>
                <a:r>
                  <a:rPr lang="en-US" dirty="0" err="1"/>
                  <a:t>Bonferroni</a:t>
                </a:r>
                <a:r>
                  <a:rPr lang="en-US" dirty="0"/>
                  <a:t> </a:t>
                </a:r>
                <a:r>
                  <a:rPr lang="en-US" dirty="0" smtClean="0"/>
                  <a:t>adjusted P-value.</a:t>
                </a:r>
              </a:p>
              <a:p>
                <a:r>
                  <a:rPr lang="en-US" dirty="0" smtClean="0"/>
                  <a:t>The </a:t>
                </a:r>
                <a:r>
                  <a:rPr lang="en-US" dirty="0" err="1" smtClean="0"/>
                  <a:t>Tarone</a:t>
                </a:r>
                <a:r>
                  <a:rPr lang="en-US" dirty="0" smtClean="0"/>
                  <a:t> modification essentially reduces the dimensionality of the adjustment for the </a:t>
                </a:r>
                <a14:m>
                  <m:oMath xmlns:m="http://schemas.openxmlformats.org/officeDocument/2006/math">
                    <m:sSup>
                      <m:sSupPr>
                        <m:ctrlPr>
                          <a:rPr lang="en-US" i="1" smtClean="0">
                            <a:latin typeface="Cambria Math"/>
                          </a:rPr>
                        </m:ctrlPr>
                      </m:sSupPr>
                      <m:e>
                        <m:r>
                          <a:rPr lang="en-US" b="0" i="1" smtClean="0">
                            <a:latin typeface="Cambria Math"/>
                          </a:rPr>
                          <m:t>𝐾</m:t>
                        </m:r>
                      </m:e>
                      <m:sup>
                        <m:r>
                          <a:rPr lang="en-US" b="0" i="1" smtClean="0">
                            <a:latin typeface="Cambria Math"/>
                          </a:rPr>
                          <m:t>∗</m:t>
                        </m:r>
                      </m:sup>
                    </m:sSup>
                  </m:oMath>
                </a14:m>
                <a:r>
                  <a:rPr lang="en-US" dirty="0" smtClean="0"/>
                  <a:t> hypotheses where </a:t>
                </a:r>
                <a14:m>
                  <m:oMath xmlns:m="http://schemas.openxmlformats.org/officeDocument/2006/math">
                    <m:sSub>
                      <m:sSubPr>
                        <m:ctrlPr>
                          <a:rPr lang="en-US" i="1">
                            <a:latin typeface="Cambria Math"/>
                          </a:rPr>
                        </m:ctrlPr>
                      </m:sSubPr>
                      <m:e>
                        <m:r>
                          <a:rPr lang="en-US" i="1">
                            <a:latin typeface="Cambria Math"/>
                          </a:rPr>
                          <m:t>𝑄</m:t>
                        </m:r>
                      </m:e>
                      <m:sub>
                        <m:r>
                          <a:rPr lang="en-US" i="1">
                            <a:latin typeface="Cambria Math"/>
                          </a:rPr>
                          <m:t>𝑗</m:t>
                        </m:r>
                      </m:sub>
                    </m:sSub>
                    <m:d>
                      <m:dPr>
                        <m:ctrlPr>
                          <a:rPr lang="en-US" i="1">
                            <a:latin typeface="Cambria Math"/>
                          </a:rPr>
                        </m:ctrlPr>
                      </m:dPr>
                      <m:e>
                        <m:sSub>
                          <m:sSubPr>
                            <m:ctrlPr>
                              <a:rPr lang="en-US" i="1">
                                <a:latin typeface="Cambria Math"/>
                              </a:rPr>
                            </m:ctrlPr>
                          </m:sSubPr>
                          <m:e>
                            <m:r>
                              <a:rPr lang="en-US" i="1">
                                <a:latin typeface="Cambria Math"/>
                              </a:rPr>
                              <m:t>𝑃</m:t>
                            </m:r>
                          </m:e>
                          <m:sub>
                            <m:r>
                              <a:rPr lang="en-US" i="1">
                                <a:latin typeface="Cambria Math"/>
                              </a:rPr>
                              <m:t>𝑖</m:t>
                            </m:r>
                          </m:sub>
                        </m:sSub>
                      </m:e>
                    </m:d>
                    <m:r>
                      <a:rPr lang="en-US" b="0" i="1" smtClean="0">
                        <a:latin typeface="Cambria Math"/>
                      </a:rPr>
                      <m:t>=0.</m:t>
                    </m:r>
                  </m:oMath>
                </a14:m>
                <a:endParaRPr lang="en-US" dirty="0" smtClean="0"/>
              </a:p>
              <a:p>
                <a:r>
                  <a:rPr lang="en-US" dirty="0" smtClean="0"/>
                  <a:t>When </a:t>
                </a:r>
                <a14:m>
                  <m:oMath xmlns:m="http://schemas.openxmlformats.org/officeDocument/2006/math">
                    <m:sSub>
                      <m:sSubPr>
                        <m:ctrlPr>
                          <a:rPr lang="en-US" i="1" smtClean="0">
                            <a:latin typeface="Cambria Math"/>
                          </a:rPr>
                        </m:ctrlPr>
                      </m:sSubPr>
                      <m:e>
                        <m:r>
                          <a:rPr lang="en-US" b="0" i="1" smtClean="0">
                            <a:latin typeface="Cambria Math"/>
                          </a:rPr>
                          <m:t>𝑄</m:t>
                        </m:r>
                      </m:e>
                      <m:sub>
                        <m:r>
                          <a:rPr lang="en-US" b="0" i="1" smtClean="0">
                            <a:latin typeface="Cambria Math"/>
                          </a:rPr>
                          <m:t>𝑗</m:t>
                        </m:r>
                      </m:sub>
                    </m:sSub>
                    <m:d>
                      <m:dPr>
                        <m:ctrlPr>
                          <a:rPr lang="en-US" b="0" i="1" smtClean="0">
                            <a:latin typeface="Cambria Math"/>
                          </a:rPr>
                        </m:ctrlPr>
                      </m:dPr>
                      <m:e>
                        <m:sSub>
                          <m:sSubPr>
                            <m:ctrlPr>
                              <a:rPr lang="en-US" b="0" i="1" smtClean="0">
                                <a:latin typeface="Cambria Math"/>
                              </a:rPr>
                            </m:ctrlPr>
                          </m:sSubPr>
                          <m:e>
                            <m:r>
                              <a:rPr lang="en-US" b="0" i="1" smtClean="0">
                                <a:latin typeface="Cambria Math"/>
                              </a:rPr>
                              <m:t>𝑃</m:t>
                            </m:r>
                          </m:e>
                          <m:sub>
                            <m:r>
                              <a:rPr lang="en-US" b="0" i="1" smtClean="0">
                                <a:latin typeface="Cambria Math"/>
                              </a:rPr>
                              <m:t>𝑖</m:t>
                            </m:r>
                          </m:sub>
                        </m:sSub>
                      </m:e>
                    </m:d>
                    <m:r>
                      <a:rPr lang="en-US" b="0" i="1" smtClean="0">
                        <a:latin typeface="Cambria Math"/>
                        <a:ea typeface="Cambria Math"/>
                      </a:rPr>
                      <m:t>&gt;0</m:t>
                    </m:r>
                  </m:oMath>
                </a14:m>
                <a:r>
                  <a:rPr lang="en-US" dirty="0" smtClean="0"/>
                  <a:t> it may be less than </a:t>
                </a:r>
                <a14:m>
                  <m:oMath xmlns:m="http://schemas.openxmlformats.org/officeDocument/2006/math">
                    <m:sSub>
                      <m:sSubPr>
                        <m:ctrlPr>
                          <a:rPr lang="en-US" i="1" smtClean="0">
                            <a:latin typeface="Cambria Math"/>
                          </a:rPr>
                        </m:ctrlPr>
                      </m:sSubPr>
                      <m:e>
                        <m:r>
                          <a:rPr lang="en-US" b="0" i="1" smtClean="0">
                            <a:latin typeface="Cambria Math"/>
                          </a:rPr>
                          <m:t>𝑃</m:t>
                        </m:r>
                      </m:e>
                      <m:sub>
                        <m:r>
                          <a:rPr lang="en-US" b="0" i="1" smtClean="0">
                            <a:latin typeface="Cambria Math"/>
                          </a:rPr>
                          <m:t>𝑖</m:t>
                        </m:r>
                      </m:sub>
                    </m:sSub>
                  </m:oMath>
                </a14:m>
                <a:r>
                  <a:rPr lang="en-US" dirty="0" smtClean="0"/>
                  <a:t> yielding an adjusted P-value less than </a:t>
                </a:r>
                <a:r>
                  <a:rPr lang="en-US" dirty="0" err="1" smtClean="0"/>
                  <a:t>Tarone’s</a:t>
                </a:r>
                <a:r>
                  <a:rPr lang="en-US" dirty="0" smtClean="0"/>
                  <a:t> modification.</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963" t="-1482" b="-1213"/>
                </a:stretch>
              </a:blipFill>
            </p:spPr>
            <p:txBody>
              <a:bodyPr/>
              <a:lstStyle/>
              <a:p>
                <a:r>
                  <a:rPr lang="en-US">
                    <a:noFill/>
                  </a:rPr>
                  <a:t> </a:t>
                </a:r>
              </a:p>
            </p:txBody>
          </p:sp>
        </mc:Fallback>
      </mc:AlternateContent>
    </p:spTree>
    <p:extLst>
      <p:ext uri="{BB962C8B-B14F-4D97-AF65-F5344CB8AC3E}">
        <p14:creationId xmlns:p14="http://schemas.microsoft.com/office/powerpoint/2010/main" val="470339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18774"/>
            <a:ext cx="7924800" cy="1143000"/>
          </a:xfrm>
        </p:spPr>
        <p:txBody>
          <a:bodyPr>
            <a:noAutofit/>
          </a:bodyPr>
          <a:lstStyle/>
          <a:p>
            <a:r>
              <a:rPr lang="en-US" sz="2800" dirty="0" err="1" smtClean="0"/>
              <a:t>Bonferroni</a:t>
            </a:r>
            <a:r>
              <a:rPr lang="en-US" sz="2800" dirty="0" smtClean="0"/>
              <a:t>:  Probability </a:t>
            </a:r>
            <a:r>
              <a:rPr lang="en-US" sz="2800" dirty="0"/>
              <a:t>of Falsely Rejecting 1 or More True Hypotheses for Increasing Numbers </a:t>
            </a:r>
            <a:r>
              <a:rPr lang="en-US" sz="2800" dirty="0" smtClean="0"/>
              <a:t>Hypotheses</a:t>
            </a:r>
            <a:endParaRPr lang="en-US" sz="28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981200"/>
            <a:ext cx="3886200" cy="3886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981201"/>
            <a:ext cx="3810000" cy="3886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371600" y="5911334"/>
            <a:ext cx="2356735" cy="369332"/>
          </a:xfrm>
          <a:prstGeom prst="rect">
            <a:avLst/>
          </a:prstGeom>
          <a:noFill/>
        </p:spPr>
        <p:txBody>
          <a:bodyPr wrap="none" rtlCol="0">
            <a:spAutoFit/>
          </a:bodyPr>
          <a:lstStyle/>
          <a:p>
            <a:r>
              <a:rPr lang="en-US" dirty="0" smtClean="0"/>
              <a:t>Number of Hypotheses</a:t>
            </a:r>
            <a:endParaRPr lang="en-US" dirty="0"/>
          </a:p>
        </p:txBody>
      </p:sp>
      <p:sp>
        <p:nvSpPr>
          <p:cNvPr id="4" name="TextBox 3"/>
          <p:cNvSpPr txBox="1"/>
          <p:nvPr/>
        </p:nvSpPr>
        <p:spPr>
          <a:xfrm>
            <a:off x="5780314" y="5911334"/>
            <a:ext cx="2356735" cy="646331"/>
          </a:xfrm>
          <a:prstGeom prst="rect">
            <a:avLst/>
          </a:prstGeom>
          <a:noFill/>
        </p:spPr>
        <p:txBody>
          <a:bodyPr wrap="none" rtlCol="0">
            <a:spAutoFit/>
          </a:bodyPr>
          <a:lstStyle/>
          <a:p>
            <a:r>
              <a:rPr lang="en-US" dirty="0"/>
              <a:t>Number of Hypotheses</a:t>
            </a:r>
          </a:p>
          <a:p>
            <a:endParaRPr lang="en-US" dirty="0"/>
          </a:p>
        </p:txBody>
      </p:sp>
    </p:spTree>
    <p:extLst>
      <p:ext uri="{BB962C8B-B14F-4D97-AF65-F5344CB8AC3E}">
        <p14:creationId xmlns:p14="http://schemas.microsoft.com/office/powerpoint/2010/main" val="22054219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Nucleotide Changes in </a:t>
            </a:r>
            <a:r>
              <a:rPr lang="en-US" dirty="0" err="1" smtClean="0"/>
              <a:t>cDNA</a:t>
            </a:r>
            <a:r>
              <a:rPr lang="en-US" dirty="0" smtClean="0"/>
              <a:t> Transcripts  (</a:t>
            </a:r>
            <a:r>
              <a:rPr lang="en-US" dirty="0" err="1" smtClean="0"/>
              <a:t>Tarone</a:t>
            </a:r>
            <a:r>
              <a:rPr lang="en-US" dirty="0" smtClean="0"/>
              <a:t>, 1990)</a:t>
            </a:r>
            <a:endParaRPr lang="en-US" dirty="0"/>
          </a:p>
        </p:txBody>
      </p:sp>
      <mc:AlternateContent xmlns:mc="http://schemas.openxmlformats.org/markup-compatibility/2006" xmlns:a14="http://schemas.microsoft.com/office/drawing/2010/main">
        <mc:Choice Requires="a14">
          <p:graphicFrame>
            <p:nvGraphicFramePr>
              <p:cNvPr id="4" name="Content Placeholder 3"/>
              <p:cNvGraphicFramePr>
                <a:graphicFrameLocks noGrp="1"/>
              </p:cNvGraphicFramePr>
              <p:nvPr>
                <p:ph idx="1"/>
                <p:extLst>
                  <p:ext uri="{D42A27DB-BD31-4B8C-83A1-F6EECF244321}">
                    <p14:modId xmlns:p14="http://schemas.microsoft.com/office/powerpoint/2010/main" val="1986236977"/>
                  </p:ext>
                </p:extLst>
              </p:nvPr>
            </p:nvGraphicFramePr>
            <p:xfrm>
              <a:off x="1828800" y="1752600"/>
              <a:ext cx="5791200" cy="3977640"/>
            </p:xfrm>
            <a:graphic>
              <a:graphicData uri="http://schemas.openxmlformats.org/drawingml/2006/table">
                <a:tbl>
                  <a:tblPr firstRow="1" bandRow="1">
                    <a:tableStyleId>{5C22544A-7EE6-4342-B048-85BDC9FD1C3A}</a:tableStyleId>
                  </a:tblPr>
                  <a:tblGrid>
                    <a:gridCol w="1447800"/>
                    <a:gridCol w="1447800"/>
                    <a:gridCol w="1447800"/>
                    <a:gridCol w="1447800"/>
                  </a:tblGrid>
                  <a:tr h="370840">
                    <a:tc>
                      <a:txBody>
                        <a:bodyPr/>
                        <a:lstStyle/>
                        <a:p>
                          <a:pPr algn="ctr"/>
                          <a:r>
                            <a:rPr lang="en-US" dirty="0" smtClean="0"/>
                            <a:t>Ordered</a:t>
                          </a:r>
                        </a:p>
                        <a:p>
                          <a:pPr algn="ctr"/>
                          <a:r>
                            <a:rPr lang="en-US" dirty="0" smtClean="0"/>
                            <a:t>Nucleotide</a:t>
                          </a:r>
                          <a:endParaRPr lang="en-US" dirty="0"/>
                        </a:p>
                      </a:txBody>
                      <a:tcPr/>
                    </a:tc>
                    <a:tc>
                      <a:txBody>
                        <a:bodyPr/>
                        <a:lstStyle/>
                        <a:p>
                          <a:pPr algn="ctr"/>
                          <a:r>
                            <a:rPr lang="en-US" dirty="0" smtClean="0"/>
                            <a:t>Control</a:t>
                          </a:r>
                        </a:p>
                        <a:p>
                          <a:pPr algn="ctr"/>
                          <a14:m>
                            <m:oMathPara xmlns:m="http://schemas.openxmlformats.org/officeDocument/2006/math">
                              <m:oMathParaPr>
                                <m:jc m:val="centerGroup"/>
                              </m:oMathParaPr>
                              <m:oMath xmlns:m="http://schemas.openxmlformats.org/officeDocument/2006/math">
                                <m:f>
                                  <m:fPr>
                                    <m:type m:val="lin"/>
                                    <m:ctrlPr>
                                      <a:rPr lang="en-US" i="1" smtClean="0">
                                        <a:latin typeface="Cambria Math"/>
                                      </a:rPr>
                                    </m:ctrlPr>
                                  </m:fPr>
                                  <m:num>
                                    <m:sSub>
                                      <m:sSubPr>
                                        <m:ctrlPr>
                                          <a:rPr lang="en-US" i="1" smtClean="0">
                                            <a:latin typeface="Cambria Math"/>
                                          </a:rPr>
                                        </m:ctrlPr>
                                      </m:sSubPr>
                                      <m:e>
                                        <m:r>
                                          <a:rPr lang="en-US" b="1" i="1" smtClean="0">
                                            <a:latin typeface="Cambria Math"/>
                                          </a:rPr>
                                          <m:t>(</m:t>
                                        </m:r>
                                        <m:r>
                                          <a:rPr lang="en-US" b="1" i="1" smtClean="0">
                                            <a:latin typeface="Cambria Math"/>
                                          </a:rPr>
                                          <m:t>𝑿</m:t>
                                        </m:r>
                                      </m:e>
                                      <m:sub>
                                        <m:r>
                                          <a:rPr lang="en-US" b="1" i="1" smtClean="0">
                                            <a:latin typeface="Cambria Math"/>
                                          </a:rPr>
                                          <m:t>𝟎</m:t>
                                        </m:r>
                                        <m:r>
                                          <a:rPr lang="en-US" b="1" i="1" smtClean="0">
                                            <a:latin typeface="Cambria Math"/>
                                          </a:rPr>
                                          <m:t>𝒊</m:t>
                                        </m:r>
                                      </m:sub>
                                    </m:sSub>
                                  </m:num>
                                  <m:den>
                                    <m:sSub>
                                      <m:sSubPr>
                                        <m:ctrlPr>
                                          <a:rPr lang="en-US" i="1" smtClean="0">
                                            <a:latin typeface="Cambria Math"/>
                                          </a:rPr>
                                        </m:ctrlPr>
                                      </m:sSubPr>
                                      <m:e>
                                        <m:r>
                                          <a:rPr lang="en-US" b="1" i="1" smtClean="0">
                                            <a:latin typeface="Cambria Math"/>
                                          </a:rPr>
                                          <m:t>𝑵</m:t>
                                        </m:r>
                                      </m:e>
                                      <m:sub>
                                        <m:r>
                                          <a:rPr lang="en-US" b="1" i="1" smtClean="0">
                                            <a:latin typeface="Cambria Math"/>
                                          </a:rPr>
                                          <m:t>𝟎</m:t>
                                        </m:r>
                                        <m:r>
                                          <a:rPr lang="en-US" b="1" i="1" smtClean="0">
                                            <a:latin typeface="Cambria Math"/>
                                          </a:rPr>
                                          <m:t>𝒊</m:t>
                                        </m:r>
                                      </m:sub>
                                    </m:sSub>
                                  </m:den>
                                </m:f>
                                <m:r>
                                  <a:rPr lang="en-US" b="1" i="1" smtClean="0">
                                    <a:latin typeface="Cambria Math"/>
                                  </a:rPr>
                                  <m:t>)</m:t>
                                </m:r>
                              </m:oMath>
                            </m:oMathPara>
                          </a14:m>
                          <a:endParaRPr lang="en-US" dirty="0" smtClean="0"/>
                        </a:p>
                      </a:txBody>
                      <a:tcPr/>
                    </a:tc>
                    <a:tc>
                      <a:txBody>
                        <a:bodyPr/>
                        <a:lstStyle/>
                        <a:p>
                          <a:pPr algn="ctr"/>
                          <a:r>
                            <a:rPr lang="en-US" dirty="0" smtClean="0"/>
                            <a:t>Study</a:t>
                          </a:r>
                        </a:p>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type m:val="lin"/>
                                    <m:ctrlPr>
                                      <a:rPr lang="en-US" i="1" smtClean="0">
                                        <a:latin typeface="Cambria Math"/>
                                      </a:rPr>
                                    </m:ctrlPr>
                                  </m:fPr>
                                  <m:num>
                                    <m:sSub>
                                      <m:sSubPr>
                                        <m:ctrlPr>
                                          <a:rPr lang="en-US" i="1" smtClean="0">
                                            <a:latin typeface="Cambria Math"/>
                                          </a:rPr>
                                        </m:ctrlPr>
                                      </m:sSubPr>
                                      <m:e>
                                        <m:r>
                                          <a:rPr lang="en-US" b="1" i="1" smtClean="0">
                                            <a:latin typeface="Cambria Math"/>
                                          </a:rPr>
                                          <m:t>(</m:t>
                                        </m:r>
                                        <m:r>
                                          <a:rPr lang="en-US" b="1" i="1" smtClean="0">
                                            <a:latin typeface="Cambria Math"/>
                                          </a:rPr>
                                          <m:t>𝑿</m:t>
                                        </m:r>
                                      </m:e>
                                      <m:sub>
                                        <m:r>
                                          <a:rPr lang="en-US" b="1" i="1" smtClean="0">
                                            <a:latin typeface="Cambria Math"/>
                                          </a:rPr>
                                          <m:t>𝟏</m:t>
                                        </m:r>
                                        <m:r>
                                          <a:rPr lang="en-US" b="1" i="1" smtClean="0">
                                            <a:latin typeface="Cambria Math"/>
                                          </a:rPr>
                                          <m:t>𝒊</m:t>
                                        </m:r>
                                      </m:sub>
                                    </m:sSub>
                                  </m:num>
                                  <m:den>
                                    <m:sSub>
                                      <m:sSubPr>
                                        <m:ctrlPr>
                                          <a:rPr lang="en-US" i="1" smtClean="0">
                                            <a:latin typeface="Cambria Math"/>
                                          </a:rPr>
                                        </m:ctrlPr>
                                      </m:sSubPr>
                                      <m:e>
                                        <m:r>
                                          <a:rPr lang="en-US" b="1" i="1" smtClean="0">
                                            <a:latin typeface="Cambria Math"/>
                                          </a:rPr>
                                          <m:t>𝑵</m:t>
                                        </m:r>
                                      </m:e>
                                      <m:sub>
                                        <m:r>
                                          <a:rPr lang="en-US" b="1" i="1" smtClean="0">
                                            <a:latin typeface="Cambria Math"/>
                                          </a:rPr>
                                          <m:t>𝟏</m:t>
                                        </m:r>
                                        <m:r>
                                          <a:rPr lang="en-US" b="1" i="1" smtClean="0">
                                            <a:latin typeface="Cambria Math"/>
                                          </a:rPr>
                                          <m:t>𝒊</m:t>
                                        </m:r>
                                      </m:sub>
                                    </m:sSub>
                                  </m:den>
                                </m:f>
                                <m:r>
                                  <a:rPr lang="en-US" b="1" i="1" smtClean="0">
                                    <a:latin typeface="Cambria Math"/>
                                  </a:rPr>
                                  <m:t>)</m:t>
                                </m:r>
                              </m:oMath>
                            </m:oMathPara>
                          </a14:m>
                          <a:endParaRPr lang="en-US" dirty="0"/>
                        </a:p>
                      </a:txBody>
                      <a:tcPr/>
                    </a:tc>
                    <a:tc>
                      <a:txBody>
                        <a:bodyPr/>
                        <a:lstStyle/>
                        <a:p>
                          <a:pPr algn="ctr"/>
                          <a:r>
                            <a:rPr lang="en-US" dirty="0" smtClean="0"/>
                            <a:t>1-Sided</a:t>
                          </a:r>
                        </a:p>
                        <a:p>
                          <a:pPr algn="ctr"/>
                          <a:r>
                            <a:rPr lang="en-US" dirty="0" smtClean="0"/>
                            <a:t>P-Value</a:t>
                          </a:r>
                          <a:endParaRPr lang="en-US" dirty="0"/>
                        </a:p>
                      </a:txBody>
                      <a:tcPr/>
                    </a:tc>
                  </a:tr>
                  <a:tr h="370840">
                    <a:tc>
                      <a:txBody>
                        <a:bodyPr/>
                        <a:lstStyle/>
                        <a:p>
                          <a:pPr algn="ctr"/>
                          <a:r>
                            <a:rPr lang="en-US" dirty="0" smtClean="0"/>
                            <a:t>1</a:t>
                          </a:r>
                          <a:endParaRPr lang="en-US" dirty="0"/>
                        </a:p>
                      </a:txBody>
                      <a:tcPr/>
                    </a:tc>
                    <a:tc>
                      <a:txBody>
                        <a:bodyPr/>
                        <a:lstStyle/>
                        <a:p>
                          <a:pPr algn="ctr"/>
                          <a:r>
                            <a:rPr lang="en-US" dirty="0" smtClean="0"/>
                            <a:t>1/10</a:t>
                          </a:r>
                          <a:endParaRPr lang="en-US" dirty="0"/>
                        </a:p>
                      </a:txBody>
                      <a:tcPr/>
                    </a:tc>
                    <a:tc>
                      <a:txBody>
                        <a:bodyPr/>
                        <a:lstStyle/>
                        <a:p>
                          <a:pPr algn="ctr"/>
                          <a:r>
                            <a:rPr lang="en-US" dirty="0" smtClean="0"/>
                            <a:t>8/11</a:t>
                          </a:r>
                          <a:endParaRPr lang="en-US" dirty="0"/>
                        </a:p>
                      </a:txBody>
                      <a:tcPr/>
                    </a:tc>
                    <a:tc>
                      <a:txBody>
                        <a:bodyPr/>
                        <a:lstStyle/>
                        <a:p>
                          <a:pPr algn="ctr"/>
                          <a:r>
                            <a:rPr lang="en-US" dirty="0" smtClean="0"/>
                            <a:t>0.0058</a:t>
                          </a:r>
                          <a:endParaRPr lang="en-US" dirty="0"/>
                        </a:p>
                      </a:txBody>
                      <a:tcPr/>
                    </a:tc>
                  </a:tr>
                  <a:tr h="370840">
                    <a:tc>
                      <a:txBody>
                        <a:bodyPr/>
                        <a:lstStyle/>
                        <a:p>
                          <a:pPr algn="ctr"/>
                          <a:r>
                            <a:rPr lang="en-US" dirty="0" smtClean="0"/>
                            <a:t>2</a:t>
                          </a:r>
                          <a:endParaRPr lang="en-US" dirty="0"/>
                        </a:p>
                      </a:txBody>
                      <a:tcPr/>
                    </a:tc>
                    <a:tc>
                      <a:txBody>
                        <a:bodyPr/>
                        <a:lstStyle/>
                        <a:p>
                          <a:pPr algn="ctr"/>
                          <a:r>
                            <a:rPr lang="en-US" dirty="0" smtClean="0"/>
                            <a:t>1/11</a:t>
                          </a:r>
                          <a:endParaRPr lang="en-US" dirty="0"/>
                        </a:p>
                      </a:txBody>
                      <a:tcPr/>
                    </a:tc>
                    <a:tc>
                      <a:txBody>
                        <a:bodyPr/>
                        <a:lstStyle/>
                        <a:p>
                          <a:pPr algn="ctr"/>
                          <a:r>
                            <a:rPr lang="en-US" dirty="0" smtClean="0"/>
                            <a:t>3/9</a:t>
                          </a:r>
                          <a:endParaRPr lang="en-US" dirty="0"/>
                        </a:p>
                      </a:txBody>
                      <a:tcPr/>
                    </a:tc>
                    <a:tc>
                      <a:txBody>
                        <a:bodyPr/>
                        <a:lstStyle/>
                        <a:p>
                          <a:pPr algn="ctr"/>
                          <a:r>
                            <a:rPr lang="en-US" dirty="0" smtClean="0"/>
                            <a:t>0.2167</a:t>
                          </a:r>
                          <a:endParaRPr lang="en-US" dirty="0"/>
                        </a:p>
                      </a:txBody>
                      <a:tcPr/>
                    </a:tc>
                  </a:tr>
                  <a:tr h="370840">
                    <a:tc>
                      <a:txBody>
                        <a:bodyPr/>
                        <a:lstStyle/>
                        <a:p>
                          <a:pPr algn="ctr"/>
                          <a:r>
                            <a:rPr lang="en-US" dirty="0" smtClean="0"/>
                            <a:t>3</a:t>
                          </a:r>
                          <a:endParaRPr lang="en-US" dirty="0"/>
                        </a:p>
                      </a:txBody>
                      <a:tcPr/>
                    </a:tc>
                    <a:tc>
                      <a:txBody>
                        <a:bodyPr/>
                        <a:lstStyle/>
                        <a:p>
                          <a:pPr algn="ctr"/>
                          <a:r>
                            <a:rPr lang="en-US" dirty="0" smtClean="0"/>
                            <a:t>2/11</a:t>
                          </a:r>
                          <a:endParaRPr lang="en-US" dirty="0"/>
                        </a:p>
                      </a:txBody>
                      <a:tcPr/>
                    </a:tc>
                    <a:tc>
                      <a:txBody>
                        <a:bodyPr/>
                        <a:lstStyle/>
                        <a:p>
                          <a:pPr algn="ctr"/>
                          <a:r>
                            <a:rPr lang="en-US" dirty="0" smtClean="0"/>
                            <a:t>4/10</a:t>
                          </a:r>
                          <a:endParaRPr lang="en-US" dirty="0"/>
                        </a:p>
                      </a:txBody>
                      <a:tcPr/>
                    </a:tc>
                    <a:tc>
                      <a:txBody>
                        <a:bodyPr/>
                        <a:lstStyle/>
                        <a:p>
                          <a:pPr algn="ctr"/>
                          <a:r>
                            <a:rPr lang="en-US" dirty="0" smtClean="0"/>
                            <a:t>0.2678</a:t>
                          </a:r>
                          <a:endParaRPr lang="en-US" dirty="0"/>
                        </a:p>
                      </a:txBody>
                      <a:tcPr/>
                    </a:tc>
                  </a:tr>
                  <a:tr h="370840">
                    <a:tc>
                      <a:txBody>
                        <a:bodyPr/>
                        <a:lstStyle/>
                        <a:p>
                          <a:pPr algn="ctr"/>
                          <a:r>
                            <a:rPr lang="en-US" dirty="0" smtClean="0"/>
                            <a:t>4</a:t>
                          </a:r>
                          <a:endParaRPr lang="en-US" dirty="0"/>
                        </a:p>
                      </a:txBody>
                      <a:tcPr/>
                    </a:tc>
                    <a:tc>
                      <a:txBody>
                        <a:bodyPr/>
                        <a:lstStyle/>
                        <a:p>
                          <a:pPr algn="ctr"/>
                          <a:r>
                            <a:rPr lang="en-US" dirty="0" smtClean="0"/>
                            <a:t>1/10</a:t>
                          </a:r>
                          <a:endParaRPr lang="en-US" dirty="0"/>
                        </a:p>
                      </a:txBody>
                      <a:tcPr/>
                    </a:tc>
                    <a:tc>
                      <a:txBody>
                        <a:bodyPr/>
                        <a:lstStyle/>
                        <a:p>
                          <a:pPr algn="ctr"/>
                          <a:r>
                            <a:rPr lang="en-US" dirty="0" smtClean="0"/>
                            <a:t>3/10</a:t>
                          </a:r>
                          <a:endParaRPr lang="en-US" dirty="0"/>
                        </a:p>
                      </a:txBody>
                      <a:tcPr/>
                    </a:tc>
                    <a:tc>
                      <a:txBody>
                        <a:bodyPr/>
                        <a:lstStyle/>
                        <a:p>
                          <a:pPr algn="ctr"/>
                          <a:r>
                            <a:rPr lang="en-US" dirty="0" smtClean="0"/>
                            <a:t>0.2910</a:t>
                          </a:r>
                          <a:endParaRPr lang="en-US" dirty="0"/>
                        </a:p>
                      </a:txBody>
                      <a:tcPr/>
                    </a:tc>
                  </a:tr>
                  <a:tr h="370840">
                    <a:tc>
                      <a:txBody>
                        <a:bodyPr/>
                        <a:lstStyle/>
                        <a:p>
                          <a:pPr algn="ctr"/>
                          <a:r>
                            <a:rPr lang="en-US" dirty="0" smtClean="0"/>
                            <a:t>5</a:t>
                          </a:r>
                          <a:endParaRPr lang="en-US" dirty="0"/>
                        </a:p>
                      </a:txBody>
                      <a:tcPr/>
                    </a:tc>
                    <a:tc>
                      <a:txBody>
                        <a:bodyPr/>
                        <a:lstStyle/>
                        <a:p>
                          <a:pPr algn="ctr"/>
                          <a:r>
                            <a:rPr lang="en-US" dirty="0" smtClean="0"/>
                            <a:t>2/9</a:t>
                          </a:r>
                          <a:endParaRPr lang="en-US" dirty="0"/>
                        </a:p>
                      </a:txBody>
                      <a:tcPr/>
                    </a:tc>
                    <a:tc>
                      <a:txBody>
                        <a:bodyPr/>
                        <a:lstStyle/>
                        <a:p>
                          <a:pPr algn="ctr"/>
                          <a:r>
                            <a:rPr lang="en-US" dirty="0" smtClean="0"/>
                            <a:t>2/8</a:t>
                          </a:r>
                          <a:endParaRPr lang="en-US" dirty="0"/>
                        </a:p>
                      </a:txBody>
                      <a:tcPr/>
                    </a:tc>
                    <a:tc>
                      <a:txBody>
                        <a:bodyPr/>
                        <a:lstStyle/>
                        <a:p>
                          <a:pPr algn="ctr"/>
                          <a:r>
                            <a:rPr lang="en-US" dirty="0" smtClean="0"/>
                            <a:t>0.6647</a:t>
                          </a:r>
                          <a:endParaRPr lang="en-US" dirty="0"/>
                        </a:p>
                      </a:txBody>
                      <a:tcPr/>
                    </a:tc>
                  </a:tr>
                  <a:tr h="370840">
                    <a:tc>
                      <a:txBody>
                        <a:bodyPr/>
                        <a:lstStyle/>
                        <a:p>
                          <a:pPr algn="ctr"/>
                          <a:r>
                            <a:rPr lang="en-US" dirty="0" smtClean="0"/>
                            <a:t>6</a:t>
                          </a:r>
                          <a:endParaRPr lang="en-US" dirty="0"/>
                        </a:p>
                      </a:txBody>
                      <a:tcPr/>
                    </a:tc>
                    <a:tc>
                      <a:txBody>
                        <a:bodyPr/>
                        <a:lstStyle/>
                        <a:p>
                          <a:pPr algn="ctr"/>
                          <a:r>
                            <a:rPr lang="en-US" dirty="0" smtClean="0"/>
                            <a:t>2/11</a:t>
                          </a:r>
                          <a:endParaRPr lang="en-US" dirty="0"/>
                        </a:p>
                      </a:txBody>
                      <a:tcPr/>
                    </a:tc>
                    <a:tc>
                      <a:txBody>
                        <a:bodyPr/>
                        <a:lstStyle/>
                        <a:p>
                          <a:pPr algn="ctr"/>
                          <a:r>
                            <a:rPr lang="en-US" dirty="0" smtClean="0"/>
                            <a:t>2/10</a:t>
                          </a:r>
                          <a:endParaRPr lang="en-US" dirty="0"/>
                        </a:p>
                      </a:txBody>
                      <a:tcPr/>
                    </a:tc>
                    <a:tc>
                      <a:txBody>
                        <a:bodyPr/>
                        <a:lstStyle/>
                        <a:p>
                          <a:pPr algn="ctr"/>
                          <a:r>
                            <a:rPr lang="en-US" dirty="0" smtClean="0"/>
                            <a:t>0.6692</a:t>
                          </a:r>
                          <a:endParaRPr lang="en-US" dirty="0"/>
                        </a:p>
                      </a:txBody>
                      <a:tcPr/>
                    </a:tc>
                  </a:tr>
                  <a:tr h="370840">
                    <a:tc>
                      <a:txBody>
                        <a:bodyPr/>
                        <a:lstStyle/>
                        <a:p>
                          <a:pPr algn="ctr"/>
                          <a:r>
                            <a:rPr lang="en-US" dirty="0" smtClean="0"/>
                            <a:t>7</a:t>
                          </a:r>
                          <a:endParaRPr lang="en-US" dirty="0"/>
                        </a:p>
                      </a:txBody>
                      <a:tcPr/>
                    </a:tc>
                    <a:tc>
                      <a:txBody>
                        <a:bodyPr/>
                        <a:lstStyle/>
                        <a:p>
                          <a:pPr algn="ctr"/>
                          <a:r>
                            <a:rPr lang="en-US" dirty="0" smtClean="0"/>
                            <a:t>2/9</a:t>
                          </a:r>
                          <a:endParaRPr lang="en-US" dirty="0"/>
                        </a:p>
                      </a:txBody>
                      <a:tcPr/>
                    </a:tc>
                    <a:tc>
                      <a:txBody>
                        <a:bodyPr/>
                        <a:lstStyle/>
                        <a:p>
                          <a:pPr algn="ctr"/>
                          <a:r>
                            <a:rPr lang="en-US" dirty="0" smtClean="0"/>
                            <a:t>2/9</a:t>
                          </a:r>
                          <a:endParaRPr lang="en-US" dirty="0"/>
                        </a:p>
                      </a:txBody>
                      <a:tcPr/>
                    </a:tc>
                    <a:tc>
                      <a:txBody>
                        <a:bodyPr/>
                        <a:lstStyle/>
                        <a:p>
                          <a:pPr algn="ctr"/>
                          <a:r>
                            <a:rPr lang="en-US" dirty="0" smtClean="0"/>
                            <a:t>0.7118</a:t>
                          </a:r>
                          <a:endParaRPr lang="en-US" dirty="0"/>
                        </a:p>
                      </a:txBody>
                      <a:tcPr/>
                    </a:tc>
                  </a:tr>
                  <a:tr h="370840">
                    <a:tc>
                      <a:txBody>
                        <a:bodyPr/>
                        <a:lstStyle/>
                        <a:p>
                          <a:pPr algn="ctr"/>
                          <a:r>
                            <a:rPr lang="en-US" dirty="0" smtClean="0"/>
                            <a:t>8</a:t>
                          </a:r>
                          <a:endParaRPr lang="en-US" dirty="0"/>
                        </a:p>
                      </a:txBody>
                      <a:tcPr/>
                    </a:tc>
                    <a:tc>
                      <a:txBody>
                        <a:bodyPr/>
                        <a:lstStyle/>
                        <a:p>
                          <a:pPr algn="ctr"/>
                          <a:r>
                            <a:rPr lang="en-US" dirty="0" smtClean="0"/>
                            <a:t>2/9</a:t>
                          </a:r>
                          <a:endParaRPr lang="en-US" dirty="0"/>
                        </a:p>
                      </a:txBody>
                      <a:tcPr/>
                    </a:tc>
                    <a:tc>
                      <a:txBody>
                        <a:bodyPr/>
                        <a:lstStyle/>
                        <a:p>
                          <a:pPr algn="ctr"/>
                          <a:r>
                            <a:rPr lang="en-US" dirty="0" smtClean="0"/>
                            <a:t>2/9</a:t>
                          </a:r>
                          <a:endParaRPr lang="en-US" dirty="0"/>
                        </a:p>
                      </a:txBody>
                      <a:tcPr/>
                    </a:tc>
                    <a:tc>
                      <a:txBody>
                        <a:bodyPr/>
                        <a:lstStyle/>
                        <a:p>
                          <a:pPr algn="ctr"/>
                          <a:r>
                            <a:rPr lang="en-US" dirty="0" smtClean="0"/>
                            <a:t>0.7118</a:t>
                          </a:r>
                          <a:endParaRPr lang="en-US" dirty="0"/>
                        </a:p>
                      </a:txBody>
                      <a:tcPr/>
                    </a:tc>
                  </a:tr>
                  <a:tr h="370840">
                    <a:tc>
                      <a:txBody>
                        <a:bodyPr/>
                        <a:lstStyle/>
                        <a:p>
                          <a:pPr algn="ctr"/>
                          <a:r>
                            <a:rPr lang="en-US" dirty="0" smtClean="0"/>
                            <a:t>9</a:t>
                          </a:r>
                          <a:endParaRPr lang="en-US" dirty="0"/>
                        </a:p>
                      </a:txBody>
                      <a:tcPr/>
                    </a:tc>
                    <a:tc>
                      <a:txBody>
                        <a:bodyPr/>
                        <a:lstStyle/>
                        <a:p>
                          <a:pPr algn="ctr"/>
                          <a:r>
                            <a:rPr lang="en-US" dirty="0" smtClean="0"/>
                            <a:t>3/8</a:t>
                          </a:r>
                          <a:endParaRPr lang="en-US" dirty="0"/>
                        </a:p>
                      </a:txBody>
                      <a:tcPr/>
                    </a:tc>
                    <a:tc>
                      <a:txBody>
                        <a:bodyPr/>
                        <a:lstStyle/>
                        <a:p>
                          <a:pPr algn="ctr"/>
                          <a:r>
                            <a:rPr lang="en-US" dirty="0" smtClean="0"/>
                            <a:t>2/7</a:t>
                          </a:r>
                          <a:endParaRPr lang="en-US" dirty="0"/>
                        </a:p>
                      </a:txBody>
                      <a:tcPr/>
                    </a:tc>
                    <a:tc>
                      <a:txBody>
                        <a:bodyPr/>
                        <a:lstStyle/>
                        <a:p>
                          <a:pPr algn="ctr"/>
                          <a:r>
                            <a:rPr lang="en-US" dirty="0" smtClean="0"/>
                            <a:t>0.8182</a:t>
                          </a:r>
                          <a:endParaRPr lang="en-US" dirty="0"/>
                        </a:p>
                      </a:txBody>
                      <a:tcPr/>
                    </a:tc>
                  </a:tr>
                </a:tbl>
              </a:graphicData>
            </a:graphic>
          </p:graphicFrame>
        </mc:Choice>
        <mc:Fallback xmlns="">
          <p:graphicFrame>
            <p:nvGraphicFramePr>
              <p:cNvPr id="4" name="Content Placeholder 3"/>
              <p:cNvGraphicFramePr>
                <a:graphicFrameLocks noGrp="1"/>
              </p:cNvGraphicFramePr>
              <p:nvPr>
                <p:ph idx="1"/>
                <p:extLst>
                  <p:ext uri="{D42A27DB-BD31-4B8C-83A1-F6EECF244321}">
                    <p14:modId xmlns:p14="http://schemas.microsoft.com/office/powerpoint/2010/main" val="3645374446"/>
                  </p:ext>
                </p:extLst>
              </p:nvPr>
            </p:nvGraphicFramePr>
            <p:xfrm>
              <a:off x="1828800" y="1752600"/>
              <a:ext cx="5791200" cy="3977640"/>
            </p:xfrm>
            <a:graphic>
              <a:graphicData uri="http://schemas.openxmlformats.org/drawingml/2006/table">
                <a:tbl>
                  <a:tblPr firstRow="1" bandRow="1">
                    <a:tableStyleId>{5C22544A-7EE6-4342-B048-85BDC9FD1C3A}</a:tableStyleId>
                  </a:tblPr>
                  <a:tblGrid>
                    <a:gridCol w="1447800"/>
                    <a:gridCol w="1447800"/>
                    <a:gridCol w="1447800"/>
                    <a:gridCol w="1447800"/>
                  </a:tblGrid>
                  <a:tr h="640080">
                    <a:tc>
                      <a:txBody>
                        <a:bodyPr/>
                        <a:lstStyle/>
                        <a:p>
                          <a:pPr algn="ctr"/>
                          <a:r>
                            <a:rPr lang="en-US" dirty="0" smtClean="0"/>
                            <a:t>Ordered</a:t>
                          </a:r>
                        </a:p>
                        <a:p>
                          <a:pPr algn="ctr"/>
                          <a:r>
                            <a:rPr lang="en-US" dirty="0" smtClean="0"/>
                            <a:t>Nucleotide</a:t>
                          </a:r>
                          <a:endParaRPr lang="en-US" dirty="0"/>
                        </a:p>
                      </a:txBody>
                      <a:tcPr/>
                    </a:tc>
                    <a:tc>
                      <a:txBody>
                        <a:bodyPr/>
                        <a:lstStyle/>
                        <a:p>
                          <a:endParaRPr lang="en-US"/>
                        </a:p>
                      </a:txBody>
                      <a:tcPr>
                        <a:blipFill rotWithShape="1">
                          <a:blip r:embed="rId2"/>
                          <a:stretch>
                            <a:fillRect l="-100422" t="-24762" r="-200422" b="-535238"/>
                          </a:stretch>
                        </a:blipFill>
                      </a:tcPr>
                    </a:tc>
                    <a:tc>
                      <a:txBody>
                        <a:bodyPr/>
                        <a:lstStyle/>
                        <a:p>
                          <a:endParaRPr lang="en-US"/>
                        </a:p>
                      </a:txBody>
                      <a:tcPr>
                        <a:blipFill rotWithShape="1">
                          <a:blip r:embed="rId2"/>
                          <a:stretch>
                            <a:fillRect l="-199580" t="-24762" r="-99580" b="-535238"/>
                          </a:stretch>
                        </a:blipFill>
                      </a:tcPr>
                    </a:tc>
                    <a:tc>
                      <a:txBody>
                        <a:bodyPr/>
                        <a:lstStyle/>
                        <a:p>
                          <a:pPr algn="ctr"/>
                          <a:r>
                            <a:rPr lang="en-US" dirty="0" smtClean="0"/>
                            <a:t>1-Sided</a:t>
                          </a:r>
                        </a:p>
                        <a:p>
                          <a:pPr algn="ctr"/>
                          <a:r>
                            <a:rPr lang="en-US" dirty="0" smtClean="0"/>
                            <a:t>P-Value</a:t>
                          </a:r>
                          <a:endParaRPr lang="en-US" dirty="0"/>
                        </a:p>
                      </a:txBody>
                      <a:tcPr/>
                    </a:tc>
                  </a:tr>
                  <a:tr h="370840">
                    <a:tc>
                      <a:txBody>
                        <a:bodyPr/>
                        <a:lstStyle/>
                        <a:p>
                          <a:pPr algn="ctr"/>
                          <a:r>
                            <a:rPr lang="en-US" dirty="0" smtClean="0"/>
                            <a:t>1</a:t>
                          </a:r>
                          <a:endParaRPr lang="en-US" dirty="0"/>
                        </a:p>
                      </a:txBody>
                      <a:tcPr/>
                    </a:tc>
                    <a:tc>
                      <a:txBody>
                        <a:bodyPr/>
                        <a:lstStyle/>
                        <a:p>
                          <a:pPr algn="ctr"/>
                          <a:r>
                            <a:rPr lang="en-US" dirty="0" smtClean="0"/>
                            <a:t>1/10</a:t>
                          </a:r>
                          <a:endParaRPr lang="en-US" dirty="0"/>
                        </a:p>
                      </a:txBody>
                      <a:tcPr/>
                    </a:tc>
                    <a:tc>
                      <a:txBody>
                        <a:bodyPr/>
                        <a:lstStyle/>
                        <a:p>
                          <a:pPr algn="ctr"/>
                          <a:r>
                            <a:rPr lang="en-US" dirty="0" smtClean="0"/>
                            <a:t>8/11</a:t>
                          </a:r>
                          <a:endParaRPr lang="en-US" dirty="0"/>
                        </a:p>
                      </a:txBody>
                      <a:tcPr/>
                    </a:tc>
                    <a:tc>
                      <a:txBody>
                        <a:bodyPr/>
                        <a:lstStyle/>
                        <a:p>
                          <a:pPr algn="ctr"/>
                          <a:r>
                            <a:rPr lang="en-US" dirty="0" smtClean="0"/>
                            <a:t>0.0058</a:t>
                          </a:r>
                          <a:endParaRPr lang="en-US" dirty="0"/>
                        </a:p>
                      </a:txBody>
                      <a:tcPr/>
                    </a:tc>
                  </a:tr>
                  <a:tr h="370840">
                    <a:tc>
                      <a:txBody>
                        <a:bodyPr/>
                        <a:lstStyle/>
                        <a:p>
                          <a:pPr algn="ctr"/>
                          <a:r>
                            <a:rPr lang="en-US" dirty="0" smtClean="0"/>
                            <a:t>2</a:t>
                          </a:r>
                          <a:endParaRPr lang="en-US" dirty="0"/>
                        </a:p>
                      </a:txBody>
                      <a:tcPr/>
                    </a:tc>
                    <a:tc>
                      <a:txBody>
                        <a:bodyPr/>
                        <a:lstStyle/>
                        <a:p>
                          <a:pPr algn="ctr"/>
                          <a:r>
                            <a:rPr lang="en-US" dirty="0" smtClean="0"/>
                            <a:t>1/11</a:t>
                          </a:r>
                          <a:endParaRPr lang="en-US" dirty="0"/>
                        </a:p>
                      </a:txBody>
                      <a:tcPr/>
                    </a:tc>
                    <a:tc>
                      <a:txBody>
                        <a:bodyPr/>
                        <a:lstStyle/>
                        <a:p>
                          <a:pPr algn="ctr"/>
                          <a:r>
                            <a:rPr lang="en-US" dirty="0" smtClean="0"/>
                            <a:t>3/9</a:t>
                          </a:r>
                          <a:endParaRPr lang="en-US" dirty="0"/>
                        </a:p>
                      </a:txBody>
                      <a:tcPr/>
                    </a:tc>
                    <a:tc>
                      <a:txBody>
                        <a:bodyPr/>
                        <a:lstStyle/>
                        <a:p>
                          <a:pPr algn="ctr"/>
                          <a:r>
                            <a:rPr lang="en-US" dirty="0" smtClean="0"/>
                            <a:t>0.2167</a:t>
                          </a:r>
                          <a:endParaRPr lang="en-US" dirty="0"/>
                        </a:p>
                      </a:txBody>
                      <a:tcPr/>
                    </a:tc>
                  </a:tr>
                  <a:tr h="370840">
                    <a:tc>
                      <a:txBody>
                        <a:bodyPr/>
                        <a:lstStyle/>
                        <a:p>
                          <a:pPr algn="ctr"/>
                          <a:r>
                            <a:rPr lang="en-US" dirty="0" smtClean="0"/>
                            <a:t>3</a:t>
                          </a:r>
                          <a:endParaRPr lang="en-US" dirty="0"/>
                        </a:p>
                      </a:txBody>
                      <a:tcPr/>
                    </a:tc>
                    <a:tc>
                      <a:txBody>
                        <a:bodyPr/>
                        <a:lstStyle/>
                        <a:p>
                          <a:pPr algn="ctr"/>
                          <a:r>
                            <a:rPr lang="en-US" dirty="0" smtClean="0"/>
                            <a:t>2/11</a:t>
                          </a:r>
                          <a:endParaRPr lang="en-US" dirty="0"/>
                        </a:p>
                      </a:txBody>
                      <a:tcPr/>
                    </a:tc>
                    <a:tc>
                      <a:txBody>
                        <a:bodyPr/>
                        <a:lstStyle/>
                        <a:p>
                          <a:pPr algn="ctr"/>
                          <a:r>
                            <a:rPr lang="en-US" dirty="0" smtClean="0"/>
                            <a:t>4/10</a:t>
                          </a:r>
                          <a:endParaRPr lang="en-US" dirty="0"/>
                        </a:p>
                      </a:txBody>
                      <a:tcPr/>
                    </a:tc>
                    <a:tc>
                      <a:txBody>
                        <a:bodyPr/>
                        <a:lstStyle/>
                        <a:p>
                          <a:pPr algn="ctr"/>
                          <a:r>
                            <a:rPr lang="en-US" dirty="0" smtClean="0"/>
                            <a:t>0.2678</a:t>
                          </a:r>
                          <a:endParaRPr lang="en-US" dirty="0"/>
                        </a:p>
                      </a:txBody>
                      <a:tcPr/>
                    </a:tc>
                  </a:tr>
                  <a:tr h="370840">
                    <a:tc>
                      <a:txBody>
                        <a:bodyPr/>
                        <a:lstStyle/>
                        <a:p>
                          <a:pPr algn="ctr"/>
                          <a:r>
                            <a:rPr lang="en-US" dirty="0" smtClean="0"/>
                            <a:t>4</a:t>
                          </a:r>
                          <a:endParaRPr lang="en-US" dirty="0"/>
                        </a:p>
                      </a:txBody>
                      <a:tcPr/>
                    </a:tc>
                    <a:tc>
                      <a:txBody>
                        <a:bodyPr/>
                        <a:lstStyle/>
                        <a:p>
                          <a:pPr algn="ctr"/>
                          <a:r>
                            <a:rPr lang="en-US" dirty="0" smtClean="0"/>
                            <a:t>1/10</a:t>
                          </a:r>
                          <a:endParaRPr lang="en-US" dirty="0"/>
                        </a:p>
                      </a:txBody>
                      <a:tcPr/>
                    </a:tc>
                    <a:tc>
                      <a:txBody>
                        <a:bodyPr/>
                        <a:lstStyle/>
                        <a:p>
                          <a:pPr algn="ctr"/>
                          <a:r>
                            <a:rPr lang="en-US" dirty="0" smtClean="0"/>
                            <a:t>3/10</a:t>
                          </a:r>
                          <a:endParaRPr lang="en-US" dirty="0"/>
                        </a:p>
                      </a:txBody>
                      <a:tcPr/>
                    </a:tc>
                    <a:tc>
                      <a:txBody>
                        <a:bodyPr/>
                        <a:lstStyle/>
                        <a:p>
                          <a:pPr algn="ctr"/>
                          <a:r>
                            <a:rPr lang="en-US" dirty="0" smtClean="0"/>
                            <a:t>0.2910</a:t>
                          </a:r>
                          <a:endParaRPr lang="en-US" dirty="0"/>
                        </a:p>
                      </a:txBody>
                      <a:tcPr/>
                    </a:tc>
                  </a:tr>
                  <a:tr h="370840">
                    <a:tc>
                      <a:txBody>
                        <a:bodyPr/>
                        <a:lstStyle/>
                        <a:p>
                          <a:pPr algn="ctr"/>
                          <a:r>
                            <a:rPr lang="en-US" dirty="0" smtClean="0"/>
                            <a:t>5</a:t>
                          </a:r>
                          <a:endParaRPr lang="en-US" dirty="0"/>
                        </a:p>
                      </a:txBody>
                      <a:tcPr/>
                    </a:tc>
                    <a:tc>
                      <a:txBody>
                        <a:bodyPr/>
                        <a:lstStyle/>
                        <a:p>
                          <a:pPr algn="ctr"/>
                          <a:r>
                            <a:rPr lang="en-US" dirty="0" smtClean="0"/>
                            <a:t>2/9</a:t>
                          </a:r>
                          <a:endParaRPr lang="en-US" dirty="0"/>
                        </a:p>
                      </a:txBody>
                      <a:tcPr/>
                    </a:tc>
                    <a:tc>
                      <a:txBody>
                        <a:bodyPr/>
                        <a:lstStyle/>
                        <a:p>
                          <a:pPr algn="ctr"/>
                          <a:r>
                            <a:rPr lang="en-US" dirty="0" smtClean="0"/>
                            <a:t>2/8</a:t>
                          </a:r>
                          <a:endParaRPr lang="en-US" dirty="0"/>
                        </a:p>
                      </a:txBody>
                      <a:tcPr/>
                    </a:tc>
                    <a:tc>
                      <a:txBody>
                        <a:bodyPr/>
                        <a:lstStyle/>
                        <a:p>
                          <a:pPr algn="ctr"/>
                          <a:r>
                            <a:rPr lang="en-US" dirty="0" smtClean="0"/>
                            <a:t>0.6647</a:t>
                          </a:r>
                          <a:endParaRPr lang="en-US" dirty="0"/>
                        </a:p>
                      </a:txBody>
                      <a:tcPr/>
                    </a:tc>
                  </a:tr>
                  <a:tr h="370840">
                    <a:tc>
                      <a:txBody>
                        <a:bodyPr/>
                        <a:lstStyle/>
                        <a:p>
                          <a:pPr algn="ctr"/>
                          <a:r>
                            <a:rPr lang="en-US" dirty="0" smtClean="0"/>
                            <a:t>6</a:t>
                          </a:r>
                          <a:endParaRPr lang="en-US" dirty="0"/>
                        </a:p>
                      </a:txBody>
                      <a:tcPr/>
                    </a:tc>
                    <a:tc>
                      <a:txBody>
                        <a:bodyPr/>
                        <a:lstStyle/>
                        <a:p>
                          <a:pPr algn="ctr"/>
                          <a:r>
                            <a:rPr lang="en-US" dirty="0" smtClean="0"/>
                            <a:t>2/11</a:t>
                          </a:r>
                          <a:endParaRPr lang="en-US" dirty="0"/>
                        </a:p>
                      </a:txBody>
                      <a:tcPr/>
                    </a:tc>
                    <a:tc>
                      <a:txBody>
                        <a:bodyPr/>
                        <a:lstStyle/>
                        <a:p>
                          <a:pPr algn="ctr"/>
                          <a:r>
                            <a:rPr lang="en-US" dirty="0" smtClean="0"/>
                            <a:t>2/10</a:t>
                          </a:r>
                          <a:endParaRPr lang="en-US" dirty="0"/>
                        </a:p>
                      </a:txBody>
                      <a:tcPr/>
                    </a:tc>
                    <a:tc>
                      <a:txBody>
                        <a:bodyPr/>
                        <a:lstStyle/>
                        <a:p>
                          <a:pPr algn="ctr"/>
                          <a:r>
                            <a:rPr lang="en-US" dirty="0" smtClean="0"/>
                            <a:t>0.6692</a:t>
                          </a:r>
                          <a:endParaRPr lang="en-US" dirty="0"/>
                        </a:p>
                      </a:txBody>
                      <a:tcPr/>
                    </a:tc>
                  </a:tr>
                  <a:tr h="370840">
                    <a:tc>
                      <a:txBody>
                        <a:bodyPr/>
                        <a:lstStyle/>
                        <a:p>
                          <a:pPr algn="ctr"/>
                          <a:r>
                            <a:rPr lang="en-US" dirty="0" smtClean="0"/>
                            <a:t>7</a:t>
                          </a:r>
                          <a:endParaRPr lang="en-US" dirty="0"/>
                        </a:p>
                      </a:txBody>
                      <a:tcPr/>
                    </a:tc>
                    <a:tc>
                      <a:txBody>
                        <a:bodyPr/>
                        <a:lstStyle/>
                        <a:p>
                          <a:pPr algn="ctr"/>
                          <a:r>
                            <a:rPr lang="en-US" dirty="0" smtClean="0"/>
                            <a:t>2/9</a:t>
                          </a:r>
                          <a:endParaRPr lang="en-US" dirty="0"/>
                        </a:p>
                      </a:txBody>
                      <a:tcPr/>
                    </a:tc>
                    <a:tc>
                      <a:txBody>
                        <a:bodyPr/>
                        <a:lstStyle/>
                        <a:p>
                          <a:pPr algn="ctr"/>
                          <a:r>
                            <a:rPr lang="en-US" dirty="0" smtClean="0"/>
                            <a:t>2/9</a:t>
                          </a:r>
                          <a:endParaRPr lang="en-US" dirty="0"/>
                        </a:p>
                      </a:txBody>
                      <a:tcPr/>
                    </a:tc>
                    <a:tc>
                      <a:txBody>
                        <a:bodyPr/>
                        <a:lstStyle/>
                        <a:p>
                          <a:pPr algn="ctr"/>
                          <a:r>
                            <a:rPr lang="en-US" dirty="0" smtClean="0"/>
                            <a:t>0.7118</a:t>
                          </a:r>
                          <a:endParaRPr lang="en-US" dirty="0"/>
                        </a:p>
                      </a:txBody>
                      <a:tcPr/>
                    </a:tc>
                  </a:tr>
                  <a:tr h="370840">
                    <a:tc>
                      <a:txBody>
                        <a:bodyPr/>
                        <a:lstStyle/>
                        <a:p>
                          <a:pPr algn="ctr"/>
                          <a:r>
                            <a:rPr lang="en-US" dirty="0" smtClean="0"/>
                            <a:t>8</a:t>
                          </a:r>
                          <a:endParaRPr lang="en-US" dirty="0"/>
                        </a:p>
                      </a:txBody>
                      <a:tcPr/>
                    </a:tc>
                    <a:tc>
                      <a:txBody>
                        <a:bodyPr/>
                        <a:lstStyle/>
                        <a:p>
                          <a:pPr algn="ctr"/>
                          <a:r>
                            <a:rPr lang="en-US" dirty="0" smtClean="0"/>
                            <a:t>2/9</a:t>
                          </a:r>
                          <a:endParaRPr lang="en-US" dirty="0"/>
                        </a:p>
                      </a:txBody>
                      <a:tcPr/>
                    </a:tc>
                    <a:tc>
                      <a:txBody>
                        <a:bodyPr/>
                        <a:lstStyle/>
                        <a:p>
                          <a:pPr algn="ctr"/>
                          <a:r>
                            <a:rPr lang="en-US" dirty="0" smtClean="0"/>
                            <a:t>2/9</a:t>
                          </a:r>
                          <a:endParaRPr lang="en-US" dirty="0"/>
                        </a:p>
                      </a:txBody>
                      <a:tcPr/>
                    </a:tc>
                    <a:tc>
                      <a:txBody>
                        <a:bodyPr/>
                        <a:lstStyle/>
                        <a:p>
                          <a:pPr algn="ctr"/>
                          <a:r>
                            <a:rPr lang="en-US" dirty="0" smtClean="0"/>
                            <a:t>0.7118</a:t>
                          </a:r>
                          <a:endParaRPr lang="en-US" dirty="0"/>
                        </a:p>
                      </a:txBody>
                      <a:tcPr/>
                    </a:tc>
                  </a:tr>
                  <a:tr h="370840">
                    <a:tc>
                      <a:txBody>
                        <a:bodyPr/>
                        <a:lstStyle/>
                        <a:p>
                          <a:pPr algn="ctr"/>
                          <a:r>
                            <a:rPr lang="en-US" dirty="0" smtClean="0"/>
                            <a:t>9</a:t>
                          </a:r>
                          <a:endParaRPr lang="en-US" dirty="0"/>
                        </a:p>
                      </a:txBody>
                      <a:tcPr/>
                    </a:tc>
                    <a:tc>
                      <a:txBody>
                        <a:bodyPr/>
                        <a:lstStyle/>
                        <a:p>
                          <a:pPr algn="ctr"/>
                          <a:r>
                            <a:rPr lang="en-US" dirty="0" smtClean="0"/>
                            <a:t>3/8</a:t>
                          </a:r>
                          <a:endParaRPr lang="en-US" dirty="0"/>
                        </a:p>
                      </a:txBody>
                      <a:tcPr/>
                    </a:tc>
                    <a:tc>
                      <a:txBody>
                        <a:bodyPr/>
                        <a:lstStyle/>
                        <a:p>
                          <a:pPr algn="ctr"/>
                          <a:r>
                            <a:rPr lang="en-US" dirty="0" smtClean="0"/>
                            <a:t>2/7</a:t>
                          </a:r>
                          <a:endParaRPr lang="en-US" dirty="0"/>
                        </a:p>
                      </a:txBody>
                      <a:tcPr/>
                    </a:tc>
                    <a:tc>
                      <a:txBody>
                        <a:bodyPr/>
                        <a:lstStyle/>
                        <a:p>
                          <a:pPr algn="ctr"/>
                          <a:r>
                            <a:rPr lang="en-US" dirty="0" smtClean="0"/>
                            <a:t>0.8182</a:t>
                          </a:r>
                          <a:endParaRPr lang="en-US" dirty="0"/>
                        </a:p>
                      </a:txBody>
                      <a:tcPr/>
                    </a:tc>
                  </a:tr>
                </a:tbl>
              </a:graphicData>
            </a:graphic>
          </p:graphicFrame>
        </mc:Fallback>
      </mc:AlternateContent>
    </p:spTree>
    <p:extLst>
      <p:ext uri="{BB962C8B-B14F-4D97-AF65-F5344CB8AC3E}">
        <p14:creationId xmlns:p14="http://schemas.microsoft.com/office/powerpoint/2010/main" val="3169553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Multiplicity Adjustment for </a:t>
            </a:r>
            <a:r>
              <a:rPr lang="en-US" dirty="0" err="1" smtClean="0"/>
              <a:t>cDNA</a:t>
            </a:r>
            <a:r>
              <a:rPr lang="en-US" dirty="0" smtClean="0"/>
              <a:t> data</a:t>
            </a:r>
            <a:endParaRPr lang="en-US" dirty="0"/>
          </a:p>
        </p:txBody>
      </p:sp>
      <p:sp>
        <p:nvSpPr>
          <p:cNvPr id="5" name="Content Placeholder 4"/>
          <p:cNvSpPr>
            <a:spLocks noGrp="1"/>
          </p:cNvSpPr>
          <p:nvPr>
            <p:ph idx="1"/>
          </p:nvPr>
        </p:nvSpPr>
        <p:spPr/>
        <p:txBody>
          <a:bodyPr>
            <a:normAutofit/>
          </a:bodyPr>
          <a:lstStyle/>
          <a:p>
            <a:r>
              <a:rPr lang="en-US" dirty="0" smtClean="0"/>
              <a:t>Unadjusted P-value for Nucleotide 1:  P = 0.0058</a:t>
            </a:r>
          </a:p>
          <a:p>
            <a:r>
              <a:rPr lang="en-US" dirty="0" err="1" smtClean="0"/>
              <a:t>Bonferroni</a:t>
            </a:r>
            <a:r>
              <a:rPr lang="en-US" dirty="0" smtClean="0"/>
              <a:t>:  P-</a:t>
            </a:r>
            <a:r>
              <a:rPr lang="en-US" dirty="0" err="1" smtClean="0"/>
              <a:t>adj</a:t>
            </a:r>
            <a:r>
              <a:rPr lang="en-US" dirty="0" smtClean="0"/>
              <a:t> = 0.0522 </a:t>
            </a:r>
          </a:p>
          <a:p>
            <a:pPr marL="0" indent="0">
              <a:buNone/>
            </a:pPr>
            <a:r>
              <a:rPr lang="en-US" dirty="0"/>
              <a:t>	</a:t>
            </a:r>
            <a:r>
              <a:rPr lang="en-US" dirty="0" smtClean="0"/>
              <a:t>(= 9 x 0.0058)</a:t>
            </a:r>
          </a:p>
          <a:p>
            <a:r>
              <a:rPr lang="en-US" dirty="0" err="1" smtClean="0"/>
              <a:t>Tarone</a:t>
            </a:r>
            <a:r>
              <a:rPr lang="en-US" dirty="0" smtClean="0"/>
              <a:t> Adjusted </a:t>
            </a:r>
            <a:r>
              <a:rPr lang="en-US" dirty="0" err="1" smtClean="0"/>
              <a:t>Bonferroni</a:t>
            </a:r>
            <a:r>
              <a:rPr lang="en-US" dirty="0" smtClean="0"/>
              <a:t>:  P-</a:t>
            </a:r>
            <a:r>
              <a:rPr lang="en-US" dirty="0" err="1" smtClean="0"/>
              <a:t>adj</a:t>
            </a:r>
            <a:r>
              <a:rPr lang="en-US" dirty="0" smtClean="0"/>
              <a:t> = 0.0116 </a:t>
            </a:r>
          </a:p>
          <a:p>
            <a:pPr marL="0" indent="0">
              <a:buNone/>
            </a:pPr>
            <a:r>
              <a:rPr lang="en-US" dirty="0"/>
              <a:t>	</a:t>
            </a:r>
            <a:r>
              <a:rPr lang="en-US" dirty="0" smtClean="0"/>
              <a:t>(= 2 x 0.0058)</a:t>
            </a:r>
          </a:p>
          <a:p>
            <a:r>
              <a:rPr lang="en-US" dirty="0" smtClean="0"/>
              <a:t>Discrete </a:t>
            </a:r>
            <a:r>
              <a:rPr lang="en-US" dirty="0" err="1" smtClean="0"/>
              <a:t>Bonferroni</a:t>
            </a:r>
            <a:r>
              <a:rPr lang="en-US" dirty="0" smtClean="0"/>
              <a:t>:  P-</a:t>
            </a:r>
            <a:r>
              <a:rPr lang="en-US" dirty="0" err="1" smtClean="0"/>
              <a:t>adj</a:t>
            </a:r>
            <a:r>
              <a:rPr lang="en-US" dirty="0" smtClean="0"/>
              <a:t> = 0.0097</a:t>
            </a:r>
          </a:p>
          <a:p>
            <a:pPr marL="0" indent="0">
              <a:buNone/>
            </a:pPr>
            <a:r>
              <a:rPr lang="en-US" dirty="0"/>
              <a:t>	</a:t>
            </a:r>
            <a:r>
              <a:rPr lang="en-US" dirty="0" smtClean="0"/>
              <a:t>(= 0.0058 + 0.0039)</a:t>
            </a:r>
            <a:endParaRPr lang="en-US" dirty="0"/>
          </a:p>
        </p:txBody>
      </p:sp>
    </p:spTree>
    <p:extLst>
      <p:ext uri="{BB962C8B-B14F-4D97-AF65-F5344CB8AC3E}">
        <p14:creationId xmlns:p14="http://schemas.microsoft.com/office/powerpoint/2010/main" val="36922207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Hochberg (1988) Step-up Procedure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371600"/>
                <a:ext cx="8229600" cy="4754563"/>
              </a:xfrm>
            </p:spPr>
            <p:txBody>
              <a:bodyPr>
                <a:normAutofit lnSpcReduction="10000"/>
              </a:bodyPr>
              <a:lstStyle/>
              <a:p>
                <a:r>
                  <a:rPr lang="en-US" sz="2400" dirty="0" smtClean="0"/>
                  <a:t>Operates on ordered P-values:  </a:t>
                </a:r>
                <a14:m>
                  <m:oMath xmlns:m="http://schemas.openxmlformats.org/officeDocument/2006/math">
                    <m:sSub>
                      <m:sSubPr>
                        <m:ctrlPr>
                          <a:rPr lang="en-US" sz="2400" i="1" smtClean="0">
                            <a:latin typeface="Cambria Math"/>
                          </a:rPr>
                        </m:ctrlPr>
                      </m:sSubPr>
                      <m:e>
                        <m:r>
                          <a:rPr lang="en-US" sz="2400" b="0" i="1" smtClean="0">
                            <a:latin typeface="Cambria Math"/>
                          </a:rPr>
                          <m:t>𝑃</m:t>
                        </m:r>
                      </m:e>
                      <m:sub>
                        <m:r>
                          <a:rPr lang="en-US" sz="2400" b="0" i="1" smtClean="0">
                            <a:latin typeface="Cambria Math"/>
                          </a:rPr>
                          <m:t>(1)</m:t>
                        </m:r>
                      </m:sub>
                    </m:sSub>
                    <m:r>
                      <a:rPr lang="en-US" sz="2400" b="0" i="1" smtClean="0">
                        <a:latin typeface="Cambria Math"/>
                      </a:rPr>
                      <m:t>, </m:t>
                    </m:r>
                    <m:sSub>
                      <m:sSubPr>
                        <m:ctrlPr>
                          <a:rPr lang="en-US" sz="2400" b="0" i="1" smtClean="0">
                            <a:latin typeface="Cambria Math"/>
                          </a:rPr>
                        </m:ctrlPr>
                      </m:sSubPr>
                      <m:e>
                        <m:r>
                          <a:rPr lang="en-US" sz="2400" b="0" i="1" smtClean="0">
                            <a:latin typeface="Cambria Math"/>
                          </a:rPr>
                          <m:t>𝑃</m:t>
                        </m:r>
                      </m:e>
                      <m:sub>
                        <m:r>
                          <a:rPr lang="en-US" sz="2400" b="0" i="1" smtClean="0">
                            <a:latin typeface="Cambria Math"/>
                          </a:rPr>
                          <m:t>(2)</m:t>
                        </m:r>
                      </m:sub>
                    </m:sSub>
                    <m:r>
                      <a:rPr lang="en-US" sz="2400" b="0" i="1" smtClean="0">
                        <a:latin typeface="Cambria Math"/>
                      </a:rPr>
                      <m:t>, …, </m:t>
                    </m:r>
                    <m:sSub>
                      <m:sSubPr>
                        <m:ctrlPr>
                          <a:rPr lang="en-US" sz="2400" b="0" i="1" smtClean="0">
                            <a:latin typeface="Cambria Math"/>
                          </a:rPr>
                        </m:ctrlPr>
                      </m:sSubPr>
                      <m:e>
                        <m:r>
                          <a:rPr lang="en-US" sz="2400" b="0" i="1" smtClean="0">
                            <a:latin typeface="Cambria Math"/>
                          </a:rPr>
                          <m:t>𝑃</m:t>
                        </m:r>
                      </m:e>
                      <m:sub>
                        <m:r>
                          <a:rPr lang="en-US" sz="2400" b="0" i="1" smtClean="0">
                            <a:latin typeface="Cambria Math"/>
                          </a:rPr>
                          <m:t>(</m:t>
                        </m:r>
                        <m:r>
                          <a:rPr lang="en-US" sz="2400" b="0" i="1" smtClean="0">
                            <a:latin typeface="Cambria Math"/>
                          </a:rPr>
                          <m:t>𝐾</m:t>
                        </m:r>
                        <m:r>
                          <a:rPr lang="en-US" sz="2400" b="0" i="1" smtClean="0">
                            <a:latin typeface="Cambria Math"/>
                          </a:rPr>
                          <m:t>)</m:t>
                        </m:r>
                      </m:sub>
                    </m:sSub>
                  </m:oMath>
                </a14:m>
                <a:r>
                  <a:rPr lang="en-US" sz="2400" dirty="0" smtClean="0"/>
                  <a:t> </a:t>
                </a:r>
              </a:p>
              <a:p>
                <a:r>
                  <a:rPr lang="en-US" sz="2400" dirty="0" smtClean="0"/>
                  <a:t>Closed step-wise testing procedure</a:t>
                </a:r>
              </a:p>
              <a:p>
                <a:pPr marL="0" indent="0">
                  <a:buNone/>
                </a:pPr>
                <a:endParaRPr lang="en-US" sz="2400" dirty="0" smtClean="0"/>
              </a:p>
              <a:p>
                <a:pPr marL="1257300" lvl="3" indent="0">
                  <a:buNone/>
                </a:pPr>
                <a14:m>
                  <m:oMathPara xmlns:m="http://schemas.openxmlformats.org/officeDocument/2006/math">
                    <m:oMathParaPr>
                      <m:jc m:val="centerGroup"/>
                    </m:oMathParaPr>
                    <m:oMath xmlns:m="http://schemas.openxmlformats.org/officeDocument/2006/math">
                      <m:sSub>
                        <m:sSubPr>
                          <m:ctrlPr>
                            <a:rPr lang="en-US" sz="2400" i="1" smtClean="0">
                              <a:latin typeface="Cambria Math"/>
                            </a:rPr>
                          </m:ctrlPr>
                        </m:sSubPr>
                        <m:e>
                          <m:acc>
                            <m:accPr>
                              <m:chr m:val="̃"/>
                              <m:ctrlPr>
                                <a:rPr lang="en-US" sz="2400" i="1" smtClean="0">
                                  <a:latin typeface="Cambria Math"/>
                                </a:rPr>
                              </m:ctrlPr>
                            </m:accPr>
                            <m:e>
                              <m:r>
                                <a:rPr lang="en-US" sz="2400" b="0" i="1" smtClean="0">
                                  <a:latin typeface="Cambria Math"/>
                                </a:rPr>
                                <m:t>𝑃</m:t>
                              </m:r>
                            </m:e>
                          </m:acc>
                        </m:e>
                        <m:sub>
                          <m:r>
                            <a:rPr lang="en-US" sz="2400" b="0" i="1" smtClean="0">
                              <a:latin typeface="Cambria Math"/>
                            </a:rPr>
                            <m:t>[</m:t>
                          </m:r>
                          <m:r>
                            <a:rPr lang="en-US" sz="2400" b="0" i="1" smtClean="0">
                              <a:latin typeface="Cambria Math"/>
                            </a:rPr>
                            <m:t>𝐾</m:t>
                          </m:r>
                          <m:r>
                            <a:rPr lang="en-US" sz="2400" b="0" i="1" smtClean="0">
                              <a:latin typeface="Cambria Math"/>
                            </a:rPr>
                            <m:t>]</m:t>
                          </m:r>
                        </m:sub>
                      </m:sSub>
                      <m:r>
                        <a:rPr lang="en-US" sz="2400" b="0" i="1" smtClean="0">
                          <a:latin typeface="Cambria Math"/>
                        </a:rPr>
                        <m:t>=</m:t>
                      </m:r>
                      <m:sSub>
                        <m:sSubPr>
                          <m:ctrlPr>
                            <a:rPr lang="en-US" sz="2400" b="0" i="1" smtClean="0">
                              <a:latin typeface="Cambria Math"/>
                            </a:rPr>
                          </m:ctrlPr>
                        </m:sSubPr>
                        <m:e>
                          <m:r>
                            <a:rPr lang="en-US" sz="2400" b="0" i="1" smtClean="0">
                              <a:latin typeface="Cambria Math"/>
                            </a:rPr>
                            <m:t>𝑃</m:t>
                          </m:r>
                        </m:e>
                        <m:sub>
                          <m:r>
                            <a:rPr lang="en-US" sz="2400" b="0" i="1" smtClean="0">
                              <a:latin typeface="Cambria Math"/>
                            </a:rPr>
                            <m:t>(</m:t>
                          </m:r>
                          <m:r>
                            <a:rPr lang="en-US" sz="2400" b="0" i="1" smtClean="0">
                              <a:latin typeface="Cambria Math"/>
                            </a:rPr>
                            <m:t>𝐾</m:t>
                          </m:r>
                          <m:r>
                            <a:rPr lang="en-US" sz="2400" b="0" i="1" smtClean="0">
                              <a:latin typeface="Cambria Math"/>
                            </a:rPr>
                            <m:t>)</m:t>
                          </m:r>
                        </m:sub>
                      </m:sSub>
                    </m:oMath>
                  </m:oMathPara>
                </a14:m>
                <a:endParaRPr lang="en-US" sz="2400" dirty="0" smtClean="0"/>
              </a:p>
              <a:p>
                <a:pPr marL="800100" lvl="2" indent="0" algn="ctr">
                  <a:buNone/>
                </a:pPr>
                <a:endParaRPr lang="en-US" i="1" dirty="0" smtClean="0">
                  <a:latin typeface="Cambria Math"/>
                </a:endParaRPr>
              </a:p>
              <a:p>
                <a:pPr marL="800100" lvl="2" indent="0" algn="ctr">
                  <a:buNone/>
                </a:pPr>
                <a14:m>
                  <m:oMath xmlns:m="http://schemas.openxmlformats.org/officeDocument/2006/math">
                    <m:sSub>
                      <m:sSubPr>
                        <m:ctrlPr>
                          <a:rPr lang="en-US" i="1" smtClean="0">
                            <a:latin typeface="Cambria Math"/>
                          </a:rPr>
                        </m:ctrlPr>
                      </m:sSubPr>
                      <m:e>
                        <m:acc>
                          <m:accPr>
                            <m:chr m:val="̃"/>
                            <m:ctrlPr>
                              <a:rPr lang="en-US" i="1" smtClean="0">
                                <a:latin typeface="Cambria Math"/>
                              </a:rPr>
                            </m:ctrlPr>
                          </m:accPr>
                          <m:e>
                            <m:r>
                              <a:rPr lang="en-US" b="0" i="1" smtClean="0">
                                <a:latin typeface="Cambria Math"/>
                              </a:rPr>
                              <m:t>𝑃</m:t>
                            </m:r>
                          </m:e>
                        </m:acc>
                      </m:e>
                      <m:sub>
                        <m:r>
                          <a:rPr lang="en-US" b="0" i="1" smtClean="0">
                            <a:latin typeface="Cambria Math"/>
                          </a:rPr>
                          <m:t>[</m:t>
                        </m:r>
                        <m:r>
                          <a:rPr lang="en-US" b="0" i="1" smtClean="0">
                            <a:latin typeface="Cambria Math"/>
                          </a:rPr>
                          <m:t>𝑖</m:t>
                        </m:r>
                        <m:r>
                          <a:rPr lang="en-US" b="0" i="1" smtClean="0">
                            <a:latin typeface="Cambria Math"/>
                          </a:rPr>
                          <m:t>]</m:t>
                        </m:r>
                      </m:sub>
                    </m:sSub>
                    <m:r>
                      <a:rPr lang="en-US" b="0" i="1" smtClean="0">
                        <a:latin typeface="Cambria Math"/>
                      </a:rPr>
                      <m:t>=</m:t>
                    </m:r>
                    <m:r>
                      <a:rPr lang="en-US" b="0" i="1" smtClean="0">
                        <a:latin typeface="Cambria Math"/>
                      </a:rPr>
                      <m:t>𝑀𝑖𝑛</m:t>
                    </m:r>
                    <m:r>
                      <a:rPr lang="en-US" b="0" i="1" smtClean="0">
                        <a:latin typeface="Cambria Math"/>
                      </a:rPr>
                      <m:t>{[</m:t>
                    </m:r>
                    <m:d>
                      <m:dPr>
                        <m:ctrlPr>
                          <a:rPr lang="en-US" b="0" i="1" smtClean="0">
                            <a:latin typeface="Cambria Math"/>
                          </a:rPr>
                        </m:ctrlPr>
                      </m:dPr>
                      <m:e>
                        <m:r>
                          <a:rPr lang="en-US" b="0" i="1" smtClean="0">
                            <a:latin typeface="Cambria Math"/>
                          </a:rPr>
                          <m:t>𝐾</m:t>
                        </m:r>
                        <m:r>
                          <a:rPr lang="en-US" b="0" i="1" smtClean="0">
                            <a:latin typeface="Cambria Math"/>
                          </a:rPr>
                          <m:t>−</m:t>
                        </m:r>
                        <m:r>
                          <a:rPr lang="en-US" b="0" i="1" smtClean="0">
                            <a:latin typeface="Cambria Math"/>
                          </a:rPr>
                          <m:t>𝑖</m:t>
                        </m:r>
                        <m:r>
                          <a:rPr lang="en-US" b="0" i="1" smtClean="0">
                            <a:latin typeface="Cambria Math"/>
                          </a:rPr>
                          <m:t>+1</m:t>
                        </m:r>
                      </m:e>
                    </m:d>
                    <m:sSub>
                      <m:sSubPr>
                        <m:ctrlPr>
                          <a:rPr lang="en-US" b="0" i="1" smtClean="0">
                            <a:latin typeface="Cambria Math"/>
                          </a:rPr>
                        </m:ctrlPr>
                      </m:sSubPr>
                      <m:e>
                        <m:r>
                          <a:rPr lang="en-US" b="0" i="1" smtClean="0">
                            <a:latin typeface="Cambria Math"/>
                          </a:rPr>
                          <m:t>𝑃</m:t>
                        </m:r>
                      </m:e>
                      <m:sub>
                        <m:d>
                          <m:dPr>
                            <m:ctrlPr>
                              <a:rPr lang="en-US" b="0" i="1" smtClean="0">
                                <a:latin typeface="Cambria Math"/>
                              </a:rPr>
                            </m:ctrlPr>
                          </m:dPr>
                          <m:e>
                            <m:r>
                              <a:rPr lang="en-US" b="0" i="1" smtClean="0">
                                <a:latin typeface="Cambria Math"/>
                              </a:rPr>
                              <m:t>𝑖</m:t>
                            </m:r>
                          </m:e>
                        </m:d>
                      </m:sub>
                    </m:sSub>
                    <m:r>
                      <a:rPr lang="en-US" b="0" i="1" smtClean="0">
                        <a:latin typeface="Cambria Math"/>
                      </a:rPr>
                      <m:t>], </m:t>
                    </m:r>
                    <m:sSub>
                      <m:sSubPr>
                        <m:ctrlPr>
                          <a:rPr lang="en-US" b="0" i="1" smtClean="0">
                            <a:latin typeface="Cambria Math"/>
                          </a:rPr>
                        </m:ctrlPr>
                      </m:sSubPr>
                      <m:e>
                        <m:acc>
                          <m:accPr>
                            <m:chr m:val="̃"/>
                            <m:ctrlPr>
                              <a:rPr lang="en-US" b="0" i="1" smtClean="0">
                                <a:latin typeface="Cambria Math"/>
                              </a:rPr>
                            </m:ctrlPr>
                          </m:accPr>
                          <m:e>
                            <m:r>
                              <a:rPr lang="en-US" b="0" i="1" smtClean="0">
                                <a:latin typeface="Cambria Math"/>
                              </a:rPr>
                              <m:t>𝑃</m:t>
                            </m:r>
                          </m:e>
                        </m:acc>
                      </m:e>
                      <m:sub>
                        <m:r>
                          <a:rPr lang="en-US" b="0" i="1" smtClean="0">
                            <a:latin typeface="Cambria Math"/>
                          </a:rPr>
                          <m:t>[</m:t>
                        </m:r>
                        <m:r>
                          <a:rPr lang="en-US" b="0" i="1" smtClean="0">
                            <a:latin typeface="Cambria Math"/>
                          </a:rPr>
                          <m:t>𝑖</m:t>
                        </m:r>
                        <m:r>
                          <a:rPr lang="en-US" b="0" i="1" smtClean="0">
                            <a:latin typeface="Cambria Math"/>
                          </a:rPr>
                          <m:t>+1]</m:t>
                        </m:r>
                      </m:sub>
                    </m:sSub>
                  </m:oMath>
                </a14:m>
                <a:r>
                  <a:rPr lang="en-US" dirty="0" smtClean="0"/>
                  <a:t>} </a:t>
                </a:r>
                <a:r>
                  <a:rPr lang="en-US" dirty="0"/>
                  <a:t>for </a:t>
                </a:r>
                <a14:m>
                  <m:oMath xmlns:m="http://schemas.openxmlformats.org/officeDocument/2006/math">
                    <m:r>
                      <a:rPr lang="en-US" i="1">
                        <a:latin typeface="Cambria Math"/>
                      </a:rPr>
                      <m:t>𝑖</m:t>
                    </m:r>
                    <m:r>
                      <a:rPr lang="en-US" i="1">
                        <a:latin typeface="Cambria Math"/>
                      </a:rPr>
                      <m:t>=1, …, </m:t>
                    </m:r>
                    <m:r>
                      <a:rPr lang="en-US" i="1">
                        <a:latin typeface="Cambria Math"/>
                      </a:rPr>
                      <m:t>𝐾</m:t>
                    </m:r>
                    <m:r>
                      <a:rPr lang="en-US" i="1">
                        <a:latin typeface="Cambria Math"/>
                      </a:rPr>
                      <m:t>−1</m:t>
                    </m:r>
                  </m:oMath>
                </a14:m>
                <a:endParaRPr lang="en-US" dirty="0"/>
              </a:p>
              <a:p>
                <a:pPr marL="800100" lvl="2" indent="0" algn="ctr">
                  <a:buNone/>
                </a:pPr>
                <a:endParaRPr lang="en-US" dirty="0" smtClean="0"/>
              </a:p>
              <a:p>
                <a:r>
                  <a:rPr lang="en-US" sz="2400" dirty="0" smtClean="0"/>
                  <a:t>Discrete version</a:t>
                </a:r>
              </a:p>
              <a:p>
                <a:pPr marL="800100" lvl="2" indent="0">
                  <a:buNone/>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acc>
                            <m:accPr>
                              <m:chr m:val="̃"/>
                              <m:ctrlPr>
                                <a:rPr lang="en-US" i="1">
                                  <a:latin typeface="Cambria Math"/>
                                </a:rPr>
                              </m:ctrlPr>
                            </m:accPr>
                            <m:e>
                              <m:r>
                                <a:rPr lang="en-US" i="1">
                                  <a:latin typeface="Cambria Math"/>
                                </a:rPr>
                                <m:t>𝑃</m:t>
                              </m:r>
                            </m:e>
                          </m:acc>
                        </m:e>
                        <m:sub>
                          <m:r>
                            <a:rPr lang="en-US" i="1">
                              <a:latin typeface="Cambria Math"/>
                            </a:rPr>
                            <m:t>[</m:t>
                          </m:r>
                          <m:r>
                            <a:rPr lang="en-US" i="1">
                              <a:latin typeface="Cambria Math"/>
                            </a:rPr>
                            <m:t>𝐾</m:t>
                          </m:r>
                          <m:r>
                            <a:rPr lang="en-US" i="1">
                              <a:latin typeface="Cambria Math"/>
                            </a:rPr>
                            <m:t>]</m:t>
                          </m:r>
                        </m:sub>
                      </m:sSub>
                      <m:r>
                        <a:rPr lang="en-US" i="1">
                          <a:latin typeface="Cambria Math"/>
                        </a:rPr>
                        <m:t>=</m:t>
                      </m:r>
                      <m:sSub>
                        <m:sSubPr>
                          <m:ctrlPr>
                            <a:rPr lang="en-US" i="1">
                              <a:latin typeface="Cambria Math"/>
                            </a:rPr>
                          </m:ctrlPr>
                        </m:sSubPr>
                        <m:e>
                          <m:r>
                            <a:rPr lang="en-US" i="1">
                              <a:latin typeface="Cambria Math"/>
                            </a:rPr>
                            <m:t>𝑃</m:t>
                          </m:r>
                        </m:e>
                        <m:sub>
                          <m:r>
                            <a:rPr lang="en-US" i="1">
                              <a:latin typeface="Cambria Math"/>
                            </a:rPr>
                            <m:t>(</m:t>
                          </m:r>
                          <m:r>
                            <a:rPr lang="en-US" i="1">
                              <a:latin typeface="Cambria Math"/>
                            </a:rPr>
                            <m:t>𝐾</m:t>
                          </m:r>
                          <m:r>
                            <a:rPr lang="en-US" i="1">
                              <a:latin typeface="Cambria Math"/>
                            </a:rPr>
                            <m:t>)</m:t>
                          </m:r>
                        </m:sub>
                      </m:sSub>
                    </m:oMath>
                  </m:oMathPara>
                </a14:m>
                <a:endParaRPr lang="en-US" dirty="0" smtClean="0"/>
              </a:p>
              <a:p>
                <a:pPr marL="800100" lvl="2" indent="0">
                  <a:buNone/>
                </a:pPr>
                <a:endParaRPr lang="en-US" i="1" dirty="0" smtClean="0">
                  <a:latin typeface="Cambria Math"/>
                </a:endParaRPr>
              </a:p>
              <a:p>
                <a:pPr marL="800100" lvl="2" indent="0">
                  <a:buNone/>
                </a:pPr>
                <a14:m>
                  <m:oMath xmlns:m="http://schemas.openxmlformats.org/officeDocument/2006/math">
                    <m:sSub>
                      <m:sSubPr>
                        <m:ctrlPr>
                          <a:rPr lang="en-US" i="1">
                            <a:latin typeface="Cambria Math"/>
                          </a:rPr>
                        </m:ctrlPr>
                      </m:sSubPr>
                      <m:e>
                        <m:acc>
                          <m:accPr>
                            <m:chr m:val="̃"/>
                            <m:ctrlPr>
                              <a:rPr lang="en-US" i="1">
                                <a:latin typeface="Cambria Math"/>
                              </a:rPr>
                            </m:ctrlPr>
                          </m:accPr>
                          <m:e>
                            <m:r>
                              <a:rPr lang="en-US" i="1">
                                <a:latin typeface="Cambria Math"/>
                              </a:rPr>
                              <m:t>𝑃</m:t>
                            </m:r>
                          </m:e>
                        </m:acc>
                      </m:e>
                      <m:sub>
                        <m:r>
                          <a:rPr lang="en-US" i="1">
                            <a:latin typeface="Cambria Math"/>
                          </a:rPr>
                          <m:t>[</m:t>
                        </m:r>
                        <m:r>
                          <a:rPr lang="en-US" i="1">
                            <a:latin typeface="Cambria Math"/>
                          </a:rPr>
                          <m:t>𝑖</m:t>
                        </m:r>
                        <m:r>
                          <a:rPr lang="en-US" i="1">
                            <a:latin typeface="Cambria Math"/>
                          </a:rPr>
                          <m:t>]</m:t>
                        </m:r>
                      </m:sub>
                    </m:sSub>
                    <m:r>
                      <a:rPr lang="en-US" i="1">
                        <a:latin typeface="Cambria Math"/>
                      </a:rPr>
                      <m:t>=</m:t>
                    </m:r>
                    <m:r>
                      <a:rPr lang="en-US" i="1">
                        <a:latin typeface="Cambria Math"/>
                      </a:rPr>
                      <m:t>𝑀𝑖𝑛</m:t>
                    </m:r>
                    <m:r>
                      <a:rPr lang="en-US" i="1">
                        <a:latin typeface="Cambria Math"/>
                      </a:rPr>
                      <m:t>{[</m:t>
                    </m:r>
                    <m:nary>
                      <m:naryPr>
                        <m:chr m:val="∑"/>
                        <m:ctrlPr>
                          <a:rPr lang="en-US" i="1" dirty="0" smtClean="0">
                            <a:latin typeface="Cambria Math"/>
                          </a:rPr>
                        </m:ctrlPr>
                      </m:naryPr>
                      <m:sub>
                        <m:r>
                          <m:rPr>
                            <m:brk m:alnAt="23"/>
                          </m:rPr>
                          <a:rPr lang="en-US" b="0" i="1" dirty="0" smtClean="0">
                            <a:latin typeface="Cambria Math"/>
                          </a:rPr>
                          <m:t>𝑗</m:t>
                        </m:r>
                        <m:r>
                          <a:rPr lang="en-US" b="0" i="1" dirty="0" smtClean="0">
                            <a:latin typeface="Cambria Math"/>
                          </a:rPr>
                          <m:t>=</m:t>
                        </m:r>
                        <m:r>
                          <a:rPr lang="en-US" b="0" i="1" dirty="0" smtClean="0">
                            <a:latin typeface="Cambria Math"/>
                          </a:rPr>
                          <m:t>𝑖</m:t>
                        </m:r>
                      </m:sub>
                      <m:sup>
                        <m:r>
                          <a:rPr lang="en-US" b="0" i="1" smtClean="0">
                            <a:latin typeface="Cambria Math"/>
                          </a:rPr>
                          <m:t>𝐾</m:t>
                        </m:r>
                      </m:sup>
                      <m:e>
                        <m:sSub>
                          <m:sSubPr>
                            <m:ctrlPr>
                              <a:rPr lang="en-US" i="1" smtClean="0">
                                <a:latin typeface="Cambria Math"/>
                              </a:rPr>
                            </m:ctrlPr>
                          </m:sSubPr>
                          <m:e>
                            <m:r>
                              <a:rPr lang="en-US" b="0" i="1" smtClean="0">
                                <a:latin typeface="Cambria Math"/>
                              </a:rPr>
                              <m:t>𝑄</m:t>
                            </m:r>
                          </m:e>
                          <m:sub>
                            <m:r>
                              <a:rPr lang="en-US" b="0" i="1" smtClean="0">
                                <a:latin typeface="Cambria Math"/>
                              </a:rPr>
                              <m:t>𝑗</m:t>
                            </m:r>
                          </m:sub>
                        </m:sSub>
                        <m:r>
                          <a:rPr lang="en-US" b="0" i="1" smtClean="0">
                            <a:latin typeface="Cambria Math"/>
                          </a:rPr>
                          <m:t>(</m:t>
                        </m:r>
                        <m:sSub>
                          <m:sSubPr>
                            <m:ctrlPr>
                              <a:rPr lang="en-US" b="0" i="1" smtClean="0">
                                <a:latin typeface="Cambria Math"/>
                              </a:rPr>
                            </m:ctrlPr>
                          </m:sSubPr>
                          <m:e>
                            <m:r>
                              <a:rPr lang="en-US" b="0" i="1" smtClean="0">
                                <a:latin typeface="Cambria Math"/>
                              </a:rPr>
                              <m:t>𝑃</m:t>
                            </m:r>
                          </m:e>
                          <m:sub>
                            <m:d>
                              <m:dPr>
                                <m:ctrlPr>
                                  <a:rPr lang="en-US" b="0" i="1" smtClean="0">
                                    <a:latin typeface="Cambria Math"/>
                                  </a:rPr>
                                </m:ctrlPr>
                              </m:dPr>
                              <m:e>
                                <m:r>
                                  <a:rPr lang="en-US" b="0" i="1" smtClean="0">
                                    <a:latin typeface="Cambria Math"/>
                                  </a:rPr>
                                  <m:t>𝑖</m:t>
                                </m:r>
                              </m:e>
                            </m:d>
                          </m:sub>
                        </m:sSub>
                        <m:r>
                          <a:rPr lang="en-US" b="0" i="1" smtClean="0">
                            <a:latin typeface="Cambria Math"/>
                          </a:rPr>
                          <m:t>)]</m:t>
                        </m:r>
                      </m:e>
                    </m:nary>
                    <m:r>
                      <a:rPr lang="en-US" i="1">
                        <a:latin typeface="Cambria Math"/>
                      </a:rPr>
                      <m:t>, </m:t>
                    </m:r>
                    <m:sSub>
                      <m:sSubPr>
                        <m:ctrlPr>
                          <a:rPr lang="en-US" i="1">
                            <a:latin typeface="Cambria Math"/>
                          </a:rPr>
                        </m:ctrlPr>
                      </m:sSubPr>
                      <m:e>
                        <m:acc>
                          <m:accPr>
                            <m:chr m:val="̃"/>
                            <m:ctrlPr>
                              <a:rPr lang="en-US" i="1">
                                <a:latin typeface="Cambria Math"/>
                              </a:rPr>
                            </m:ctrlPr>
                          </m:accPr>
                          <m:e>
                            <m:r>
                              <a:rPr lang="en-US" i="1">
                                <a:latin typeface="Cambria Math"/>
                              </a:rPr>
                              <m:t>𝑃</m:t>
                            </m:r>
                          </m:e>
                        </m:acc>
                      </m:e>
                      <m:sub>
                        <m:r>
                          <a:rPr lang="en-US" i="1">
                            <a:latin typeface="Cambria Math"/>
                          </a:rPr>
                          <m:t>[</m:t>
                        </m:r>
                        <m:r>
                          <a:rPr lang="en-US" i="1">
                            <a:latin typeface="Cambria Math"/>
                          </a:rPr>
                          <m:t>𝑖</m:t>
                        </m:r>
                        <m:r>
                          <a:rPr lang="en-US" i="1">
                            <a:latin typeface="Cambria Math"/>
                          </a:rPr>
                          <m:t>+1]</m:t>
                        </m:r>
                      </m:sub>
                    </m:sSub>
                  </m:oMath>
                </a14:m>
                <a:r>
                  <a:rPr lang="en-US" dirty="0"/>
                  <a:t>}</a:t>
                </a:r>
                <a:r>
                  <a:rPr lang="en-US" dirty="0" smtClean="0"/>
                  <a:t> for </a:t>
                </a:r>
                <a14:m>
                  <m:oMath xmlns:m="http://schemas.openxmlformats.org/officeDocument/2006/math">
                    <m:r>
                      <a:rPr lang="en-US" b="0" i="1" smtClean="0">
                        <a:latin typeface="Cambria Math"/>
                      </a:rPr>
                      <m:t>𝑖</m:t>
                    </m:r>
                    <m:r>
                      <a:rPr lang="en-US" b="0" i="1" smtClean="0">
                        <a:latin typeface="Cambria Math"/>
                      </a:rPr>
                      <m:t>=1, …, </m:t>
                    </m:r>
                    <m:r>
                      <a:rPr lang="en-US" b="0" i="1" smtClean="0">
                        <a:latin typeface="Cambria Math"/>
                      </a:rPr>
                      <m:t>𝐾</m:t>
                    </m:r>
                    <m:r>
                      <a:rPr lang="en-US" b="0" i="1" smtClean="0">
                        <a:latin typeface="Cambria Math"/>
                      </a:rPr>
                      <m:t>−1</m:t>
                    </m:r>
                  </m:oMath>
                </a14:m>
                <a:endParaRPr lang="en-US" b="0" dirty="0" smtClean="0"/>
              </a:p>
              <a:p>
                <a:pPr marL="800100" lvl="2" indent="0">
                  <a:buNone/>
                </a:pPr>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371600"/>
                <a:ext cx="8229600" cy="4754563"/>
              </a:xfrm>
              <a:blipFill rotWithShape="1">
                <a:blip r:embed="rId2"/>
                <a:stretch>
                  <a:fillRect l="-963" t="-1538"/>
                </a:stretch>
              </a:blipFill>
            </p:spPr>
            <p:txBody>
              <a:bodyPr/>
              <a:lstStyle/>
              <a:p>
                <a:r>
                  <a:rPr lang="en-US">
                    <a:noFill/>
                  </a:rPr>
                  <a:t> </a:t>
                </a:r>
              </a:p>
            </p:txBody>
          </p:sp>
        </mc:Fallback>
      </mc:AlternateContent>
    </p:spTree>
    <p:extLst>
      <p:ext uri="{BB962C8B-B14F-4D97-AF65-F5344CB8AC3E}">
        <p14:creationId xmlns:p14="http://schemas.microsoft.com/office/powerpoint/2010/main" val="33435677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18774"/>
            <a:ext cx="7924800" cy="1143000"/>
          </a:xfrm>
        </p:spPr>
        <p:txBody>
          <a:bodyPr>
            <a:normAutofit/>
          </a:bodyPr>
          <a:lstStyle/>
          <a:p>
            <a:r>
              <a:rPr lang="en-US" sz="2800" dirty="0" smtClean="0"/>
              <a:t>Hochberg:  </a:t>
            </a:r>
            <a:r>
              <a:rPr lang="en-US" sz="2800" dirty="0"/>
              <a:t>Probability of Falsely Rejecting 1 or More True Hypotheses for Increasing Numbers Hypotheses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905000"/>
            <a:ext cx="3657600" cy="3809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905000"/>
            <a:ext cx="3733800" cy="3809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371600" y="5714999"/>
            <a:ext cx="2356735" cy="369332"/>
          </a:xfrm>
          <a:prstGeom prst="rect">
            <a:avLst/>
          </a:prstGeom>
          <a:noFill/>
        </p:spPr>
        <p:txBody>
          <a:bodyPr wrap="none" rtlCol="0">
            <a:spAutoFit/>
          </a:bodyPr>
          <a:lstStyle/>
          <a:p>
            <a:r>
              <a:rPr lang="en-US" dirty="0" smtClean="0"/>
              <a:t>Number of Hypotheses</a:t>
            </a:r>
            <a:endParaRPr lang="en-US" dirty="0"/>
          </a:p>
        </p:txBody>
      </p:sp>
      <p:sp>
        <p:nvSpPr>
          <p:cNvPr id="4" name="TextBox 3"/>
          <p:cNvSpPr txBox="1"/>
          <p:nvPr/>
        </p:nvSpPr>
        <p:spPr>
          <a:xfrm>
            <a:off x="5627914" y="5725493"/>
            <a:ext cx="2356735" cy="369332"/>
          </a:xfrm>
          <a:prstGeom prst="rect">
            <a:avLst/>
          </a:prstGeom>
          <a:noFill/>
        </p:spPr>
        <p:txBody>
          <a:bodyPr wrap="none" rtlCol="0">
            <a:spAutoFit/>
          </a:bodyPr>
          <a:lstStyle/>
          <a:p>
            <a:r>
              <a:rPr lang="en-US" dirty="0" smtClean="0"/>
              <a:t>Number of Hypotheses</a:t>
            </a:r>
            <a:endParaRPr lang="en-US" dirty="0"/>
          </a:p>
        </p:txBody>
      </p:sp>
    </p:spTree>
    <p:extLst>
      <p:ext uri="{BB962C8B-B14F-4D97-AF65-F5344CB8AC3E}">
        <p14:creationId xmlns:p14="http://schemas.microsoft.com/office/powerpoint/2010/main" val="18179659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Nucleotide Changes in </a:t>
            </a:r>
            <a:r>
              <a:rPr lang="en-US" dirty="0" err="1" smtClean="0"/>
              <a:t>cDNA</a:t>
            </a:r>
            <a:r>
              <a:rPr lang="en-US" dirty="0" smtClean="0"/>
              <a:t> Transcripts  (</a:t>
            </a:r>
            <a:r>
              <a:rPr lang="en-US" dirty="0" err="1" smtClean="0"/>
              <a:t>Tarone</a:t>
            </a:r>
            <a:r>
              <a:rPr lang="en-US" dirty="0" smtClean="0"/>
              <a:t>, 1990)</a:t>
            </a:r>
            <a:endParaRPr lang="en-US" dirty="0"/>
          </a:p>
        </p:txBody>
      </p:sp>
      <mc:AlternateContent xmlns:mc="http://schemas.openxmlformats.org/markup-compatibility/2006" xmlns:a14="http://schemas.microsoft.com/office/drawing/2010/main">
        <mc:Choice Requires="a14">
          <p:graphicFrame>
            <p:nvGraphicFramePr>
              <p:cNvPr id="4" name="Content Placeholder 3"/>
              <p:cNvGraphicFramePr>
                <a:graphicFrameLocks noGrp="1"/>
              </p:cNvGraphicFramePr>
              <p:nvPr>
                <p:ph idx="1"/>
                <p:extLst>
                  <p:ext uri="{D42A27DB-BD31-4B8C-83A1-F6EECF244321}">
                    <p14:modId xmlns:p14="http://schemas.microsoft.com/office/powerpoint/2010/main" val="2143886004"/>
                  </p:ext>
                </p:extLst>
              </p:nvPr>
            </p:nvGraphicFramePr>
            <p:xfrm>
              <a:off x="457200" y="1600200"/>
              <a:ext cx="8229600" cy="4251960"/>
            </p:xfrm>
            <a:graphic>
              <a:graphicData uri="http://schemas.openxmlformats.org/drawingml/2006/table">
                <a:tbl>
                  <a:tblPr firstRow="1" bandRow="1">
                    <a:tableStyleId>{5C22544A-7EE6-4342-B048-85BDC9FD1C3A}</a:tableStyleId>
                  </a:tblPr>
                  <a:tblGrid>
                    <a:gridCol w="1371600"/>
                    <a:gridCol w="1371600"/>
                    <a:gridCol w="1371600"/>
                    <a:gridCol w="1371600"/>
                    <a:gridCol w="1371600"/>
                    <a:gridCol w="1371600"/>
                  </a:tblGrid>
                  <a:tr h="370840">
                    <a:tc>
                      <a:txBody>
                        <a:bodyPr/>
                        <a:lstStyle/>
                        <a:p>
                          <a:pPr algn="ctr"/>
                          <a:r>
                            <a:rPr lang="en-US" dirty="0" smtClean="0"/>
                            <a:t>Ordered</a:t>
                          </a:r>
                        </a:p>
                        <a:p>
                          <a:pPr algn="ctr"/>
                          <a:r>
                            <a:rPr lang="en-US" dirty="0" smtClean="0"/>
                            <a:t>Nucleotide</a:t>
                          </a:r>
                          <a:endParaRPr lang="en-US" dirty="0"/>
                        </a:p>
                      </a:txBody>
                      <a:tcPr/>
                    </a:tc>
                    <a:tc>
                      <a:txBody>
                        <a:bodyPr/>
                        <a:lstStyle/>
                        <a:p>
                          <a:pPr algn="ctr"/>
                          <a:r>
                            <a:rPr lang="en-US" dirty="0" smtClean="0"/>
                            <a:t>Control</a:t>
                          </a:r>
                        </a:p>
                        <a:p>
                          <a:pPr algn="ctr"/>
                          <a14:m>
                            <m:oMathPara xmlns:m="http://schemas.openxmlformats.org/officeDocument/2006/math">
                              <m:oMathParaPr>
                                <m:jc m:val="centerGroup"/>
                              </m:oMathParaPr>
                              <m:oMath xmlns:m="http://schemas.openxmlformats.org/officeDocument/2006/math">
                                <m:f>
                                  <m:fPr>
                                    <m:type m:val="lin"/>
                                    <m:ctrlPr>
                                      <a:rPr lang="en-US" i="1" smtClean="0">
                                        <a:latin typeface="Cambria Math"/>
                                      </a:rPr>
                                    </m:ctrlPr>
                                  </m:fPr>
                                  <m:num>
                                    <m:sSub>
                                      <m:sSubPr>
                                        <m:ctrlPr>
                                          <a:rPr lang="en-US" i="1" smtClean="0">
                                            <a:latin typeface="Cambria Math"/>
                                          </a:rPr>
                                        </m:ctrlPr>
                                      </m:sSubPr>
                                      <m:e>
                                        <m:r>
                                          <a:rPr lang="en-US" b="1" i="1" smtClean="0">
                                            <a:latin typeface="Cambria Math"/>
                                          </a:rPr>
                                          <m:t>(</m:t>
                                        </m:r>
                                        <m:r>
                                          <a:rPr lang="en-US" b="1" i="1" smtClean="0">
                                            <a:latin typeface="Cambria Math"/>
                                          </a:rPr>
                                          <m:t>𝑿</m:t>
                                        </m:r>
                                      </m:e>
                                      <m:sub>
                                        <m:r>
                                          <a:rPr lang="en-US" b="1" i="1" smtClean="0">
                                            <a:latin typeface="Cambria Math"/>
                                          </a:rPr>
                                          <m:t>𝟎</m:t>
                                        </m:r>
                                        <m:r>
                                          <a:rPr lang="en-US" b="1" i="1" smtClean="0">
                                            <a:latin typeface="Cambria Math"/>
                                          </a:rPr>
                                          <m:t>𝒊</m:t>
                                        </m:r>
                                      </m:sub>
                                    </m:sSub>
                                  </m:num>
                                  <m:den>
                                    <m:sSub>
                                      <m:sSubPr>
                                        <m:ctrlPr>
                                          <a:rPr lang="en-US" i="1" smtClean="0">
                                            <a:latin typeface="Cambria Math"/>
                                          </a:rPr>
                                        </m:ctrlPr>
                                      </m:sSubPr>
                                      <m:e>
                                        <m:r>
                                          <a:rPr lang="en-US" b="1" i="1" smtClean="0">
                                            <a:latin typeface="Cambria Math"/>
                                          </a:rPr>
                                          <m:t>𝑵</m:t>
                                        </m:r>
                                      </m:e>
                                      <m:sub>
                                        <m:r>
                                          <a:rPr lang="en-US" b="1" i="1" smtClean="0">
                                            <a:latin typeface="Cambria Math"/>
                                          </a:rPr>
                                          <m:t>𝟎</m:t>
                                        </m:r>
                                        <m:r>
                                          <a:rPr lang="en-US" b="1" i="1" smtClean="0">
                                            <a:latin typeface="Cambria Math"/>
                                          </a:rPr>
                                          <m:t>𝒊</m:t>
                                        </m:r>
                                      </m:sub>
                                    </m:sSub>
                                  </m:den>
                                </m:f>
                                <m:r>
                                  <a:rPr lang="en-US" b="1" i="1" smtClean="0">
                                    <a:latin typeface="Cambria Math"/>
                                  </a:rPr>
                                  <m:t>)</m:t>
                                </m:r>
                              </m:oMath>
                            </m:oMathPara>
                          </a14:m>
                          <a:endParaRPr lang="en-US" dirty="0" smtClean="0"/>
                        </a:p>
                      </a:txBody>
                      <a:tcPr/>
                    </a:tc>
                    <a:tc>
                      <a:txBody>
                        <a:bodyPr/>
                        <a:lstStyle/>
                        <a:p>
                          <a:pPr algn="ctr"/>
                          <a:r>
                            <a:rPr lang="en-US" dirty="0" smtClean="0"/>
                            <a:t>Study</a:t>
                          </a:r>
                        </a:p>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type m:val="lin"/>
                                    <m:ctrlPr>
                                      <a:rPr lang="en-US" i="1" smtClean="0">
                                        <a:latin typeface="Cambria Math"/>
                                      </a:rPr>
                                    </m:ctrlPr>
                                  </m:fPr>
                                  <m:num>
                                    <m:sSub>
                                      <m:sSubPr>
                                        <m:ctrlPr>
                                          <a:rPr lang="en-US" i="1" smtClean="0">
                                            <a:latin typeface="Cambria Math"/>
                                          </a:rPr>
                                        </m:ctrlPr>
                                      </m:sSubPr>
                                      <m:e>
                                        <m:r>
                                          <a:rPr lang="en-US" b="1" i="1" smtClean="0">
                                            <a:latin typeface="Cambria Math"/>
                                          </a:rPr>
                                          <m:t>(</m:t>
                                        </m:r>
                                        <m:r>
                                          <a:rPr lang="en-US" b="1" i="1" smtClean="0">
                                            <a:latin typeface="Cambria Math"/>
                                          </a:rPr>
                                          <m:t>𝑿</m:t>
                                        </m:r>
                                      </m:e>
                                      <m:sub>
                                        <m:r>
                                          <a:rPr lang="en-US" b="1" i="1" smtClean="0">
                                            <a:latin typeface="Cambria Math"/>
                                          </a:rPr>
                                          <m:t>𝟏</m:t>
                                        </m:r>
                                        <m:r>
                                          <a:rPr lang="en-US" b="1" i="1" smtClean="0">
                                            <a:latin typeface="Cambria Math"/>
                                          </a:rPr>
                                          <m:t>𝒊</m:t>
                                        </m:r>
                                      </m:sub>
                                    </m:sSub>
                                  </m:num>
                                  <m:den>
                                    <m:sSub>
                                      <m:sSubPr>
                                        <m:ctrlPr>
                                          <a:rPr lang="en-US" i="1" smtClean="0">
                                            <a:latin typeface="Cambria Math"/>
                                          </a:rPr>
                                        </m:ctrlPr>
                                      </m:sSubPr>
                                      <m:e>
                                        <m:r>
                                          <a:rPr lang="en-US" b="1" i="1" smtClean="0">
                                            <a:latin typeface="Cambria Math"/>
                                          </a:rPr>
                                          <m:t>𝑵</m:t>
                                        </m:r>
                                      </m:e>
                                      <m:sub>
                                        <m:r>
                                          <a:rPr lang="en-US" b="1" i="1" smtClean="0">
                                            <a:latin typeface="Cambria Math"/>
                                          </a:rPr>
                                          <m:t>𝟏</m:t>
                                        </m:r>
                                        <m:r>
                                          <a:rPr lang="en-US" b="1" i="1" smtClean="0">
                                            <a:latin typeface="Cambria Math"/>
                                          </a:rPr>
                                          <m:t>𝒊</m:t>
                                        </m:r>
                                      </m:sub>
                                    </m:sSub>
                                  </m:den>
                                </m:f>
                                <m:r>
                                  <a:rPr lang="en-US" b="1" i="1" smtClean="0">
                                    <a:latin typeface="Cambria Math"/>
                                  </a:rPr>
                                  <m:t>)</m:t>
                                </m:r>
                              </m:oMath>
                            </m:oMathPara>
                          </a14:m>
                          <a:endParaRPr lang="en-US" dirty="0"/>
                        </a:p>
                      </a:txBody>
                      <a:tcPr/>
                    </a:tc>
                    <a:tc>
                      <a:txBody>
                        <a:bodyPr/>
                        <a:lstStyle/>
                        <a:p>
                          <a:pPr algn="ctr"/>
                          <a:r>
                            <a:rPr lang="en-US" dirty="0" smtClean="0"/>
                            <a:t>1-Sided</a:t>
                          </a:r>
                        </a:p>
                        <a:p>
                          <a:pPr algn="ctr"/>
                          <a:r>
                            <a:rPr lang="en-US" dirty="0" smtClean="0"/>
                            <a:t>P-Value</a:t>
                          </a:r>
                          <a:endParaRPr lang="en-US" dirty="0"/>
                        </a:p>
                      </a:txBody>
                      <a:tcPr/>
                    </a:tc>
                    <a:tc>
                      <a:txBody>
                        <a:bodyPr/>
                        <a:lstStyle/>
                        <a:p>
                          <a:pPr algn="ctr"/>
                          <a:r>
                            <a:rPr lang="en-US" dirty="0" smtClean="0"/>
                            <a:t>Hochberg</a:t>
                          </a:r>
                        </a:p>
                        <a:p>
                          <a:pPr algn="ctr"/>
                          <a:r>
                            <a:rPr lang="en-US" dirty="0" smtClean="0"/>
                            <a:t>Adj. P</a:t>
                          </a:r>
                          <a:endParaRPr lang="en-US" dirty="0"/>
                        </a:p>
                      </a:txBody>
                      <a:tcPr/>
                    </a:tc>
                    <a:tc>
                      <a:txBody>
                        <a:bodyPr/>
                        <a:lstStyle/>
                        <a:p>
                          <a:pPr algn="ctr"/>
                          <a:r>
                            <a:rPr lang="en-US" dirty="0" smtClean="0"/>
                            <a:t>Hochberg</a:t>
                          </a:r>
                        </a:p>
                        <a:p>
                          <a:pPr algn="ctr"/>
                          <a:r>
                            <a:rPr lang="en-US" dirty="0" smtClean="0"/>
                            <a:t>Discrete Adj. P</a:t>
                          </a:r>
                          <a:endParaRPr lang="en-US" dirty="0"/>
                        </a:p>
                      </a:txBody>
                      <a:tcPr/>
                    </a:tc>
                  </a:tr>
                  <a:tr h="370840">
                    <a:tc>
                      <a:txBody>
                        <a:bodyPr/>
                        <a:lstStyle/>
                        <a:p>
                          <a:pPr algn="ctr"/>
                          <a:r>
                            <a:rPr lang="en-US" dirty="0" smtClean="0"/>
                            <a:t>1</a:t>
                          </a:r>
                          <a:endParaRPr lang="en-US" dirty="0"/>
                        </a:p>
                      </a:txBody>
                      <a:tcPr/>
                    </a:tc>
                    <a:tc>
                      <a:txBody>
                        <a:bodyPr/>
                        <a:lstStyle/>
                        <a:p>
                          <a:pPr algn="ctr"/>
                          <a:r>
                            <a:rPr lang="en-US" dirty="0" smtClean="0"/>
                            <a:t>1/10</a:t>
                          </a:r>
                          <a:endParaRPr lang="en-US" dirty="0"/>
                        </a:p>
                      </a:txBody>
                      <a:tcPr/>
                    </a:tc>
                    <a:tc>
                      <a:txBody>
                        <a:bodyPr/>
                        <a:lstStyle/>
                        <a:p>
                          <a:pPr algn="ctr"/>
                          <a:r>
                            <a:rPr lang="en-US" dirty="0" smtClean="0"/>
                            <a:t>8/11</a:t>
                          </a:r>
                          <a:endParaRPr lang="en-US" dirty="0"/>
                        </a:p>
                      </a:txBody>
                      <a:tcPr/>
                    </a:tc>
                    <a:tc>
                      <a:txBody>
                        <a:bodyPr/>
                        <a:lstStyle/>
                        <a:p>
                          <a:pPr algn="ctr"/>
                          <a:r>
                            <a:rPr lang="en-US" dirty="0" smtClean="0"/>
                            <a:t>0.0058</a:t>
                          </a:r>
                          <a:endParaRPr lang="en-US" dirty="0"/>
                        </a:p>
                      </a:txBody>
                      <a:tcPr/>
                    </a:tc>
                    <a:tc>
                      <a:txBody>
                        <a:bodyPr/>
                        <a:lstStyle/>
                        <a:p>
                          <a:pPr algn="ctr"/>
                          <a:r>
                            <a:rPr lang="en-US" dirty="0" smtClean="0"/>
                            <a:t>0.0522</a:t>
                          </a:r>
                          <a:endParaRPr lang="en-US" dirty="0"/>
                        </a:p>
                      </a:txBody>
                      <a:tcPr/>
                    </a:tc>
                    <a:tc>
                      <a:txBody>
                        <a:bodyPr/>
                        <a:lstStyle/>
                        <a:p>
                          <a:pPr algn="ctr"/>
                          <a:r>
                            <a:rPr lang="en-US" dirty="0" smtClean="0"/>
                            <a:t>0.0097</a:t>
                          </a:r>
                          <a:endParaRPr lang="en-US" dirty="0"/>
                        </a:p>
                      </a:txBody>
                      <a:tcPr/>
                    </a:tc>
                  </a:tr>
                  <a:tr h="370840">
                    <a:tc>
                      <a:txBody>
                        <a:bodyPr/>
                        <a:lstStyle/>
                        <a:p>
                          <a:pPr algn="ctr"/>
                          <a:r>
                            <a:rPr lang="en-US" dirty="0" smtClean="0"/>
                            <a:t>2</a:t>
                          </a:r>
                          <a:endParaRPr lang="en-US" dirty="0"/>
                        </a:p>
                      </a:txBody>
                      <a:tcPr/>
                    </a:tc>
                    <a:tc>
                      <a:txBody>
                        <a:bodyPr/>
                        <a:lstStyle/>
                        <a:p>
                          <a:pPr algn="ctr"/>
                          <a:r>
                            <a:rPr lang="en-US" dirty="0" smtClean="0"/>
                            <a:t>1/11</a:t>
                          </a:r>
                          <a:endParaRPr lang="en-US" dirty="0"/>
                        </a:p>
                      </a:txBody>
                      <a:tcPr/>
                    </a:tc>
                    <a:tc>
                      <a:txBody>
                        <a:bodyPr/>
                        <a:lstStyle/>
                        <a:p>
                          <a:pPr algn="ctr"/>
                          <a:r>
                            <a:rPr lang="en-US" dirty="0" smtClean="0"/>
                            <a:t>3/9</a:t>
                          </a:r>
                          <a:endParaRPr lang="en-US" dirty="0"/>
                        </a:p>
                      </a:txBody>
                      <a:tcPr/>
                    </a:tc>
                    <a:tc>
                      <a:txBody>
                        <a:bodyPr/>
                        <a:lstStyle/>
                        <a:p>
                          <a:pPr algn="ctr"/>
                          <a:r>
                            <a:rPr lang="en-US" dirty="0" smtClean="0"/>
                            <a:t>0.2167</a:t>
                          </a:r>
                          <a:endParaRPr lang="en-US" dirty="0"/>
                        </a:p>
                      </a:txBody>
                      <a:tcPr/>
                    </a:tc>
                    <a:tc>
                      <a:txBody>
                        <a:bodyPr/>
                        <a:lstStyle/>
                        <a:p>
                          <a:pPr algn="ctr"/>
                          <a:r>
                            <a:rPr lang="en-US" dirty="0" smtClean="0"/>
                            <a:t>0.8182</a:t>
                          </a:r>
                          <a:endParaRPr lang="en-US" dirty="0"/>
                        </a:p>
                      </a:txBody>
                      <a:tcPr/>
                    </a:tc>
                    <a:tc>
                      <a:txBody>
                        <a:bodyPr/>
                        <a:lstStyle/>
                        <a:p>
                          <a:pPr algn="ctr"/>
                          <a:r>
                            <a:rPr lang="en-US" dirty="0" smtClean="0"/>
                            <a:t>0.6184</a:t>
                          </a:r>
                          <a:endParaRPr lang="en-US" dirty="0"/>
                        </a:p>
                      </a:txBody>
                      <a:tcPr/>
                    </a:tc>
                  </a:tr>
                  <a:tr h="370840">
                    <a:tc>
                      <a:txBody>
                        <a:bodyPr/>
                        <a:lstStyle/>
                        <a:p>
                          <a:pPr algn="ctr"/>
                          <a:r>
                            <a:rPr lang="en-US" dirty="0" smtClean="0"/>
                            <a:t>3</a:t>
                          </a:r>
                          <a:endParaRPr lang="en-US" dirty="0"/>
                        </a:p>
                      </a:txBody>
                      <a:tcPr/>
                    </a:tc>
                    <a:tc>
                      <a:txBody>
                        <a:bodyPr/>
                        <a:lstStyle/>
                        <a:p>
                          <a:pPr algn="ctr"/>
                          <a:r>
                            <a:rPr lang="en-US" dirty="0" smtClean="0"/>
                            <a:t>2/11</a:t>
                          </a:r>
                          <a:endParaRPr lang="en-US" dirty="0"/>
                        </a:p>
                      </a:txBody>
                      <a:tcPr/>
                    </a:tc>
                    <a:tc>
                      <a:txBody>
                        <a:bodyPr/>
                        <a:lstStyle/>
                        <a:p>
                          <a:pPr algn="ctr"/>
                          <a:r>
                            <a:rPr lang="en-US" dirty="0" smtClean="0"/>
                            <a:t>4/10</a:t>
                          </a:r>
                          <a:endParaRPr lang="en-US" dirty="0"/>
                        </a:p>
                      </a:txBody>
                      <a:tcPr/>
                    </a:tc>
                    <a:tc>
                      <a:txBody>
                        <a:bodyPr/>
                        <a:lstStyle/>
                        <a:p>
                          <a:pPr algn="ctr"/>
                          <a:r>
                            <a:rPr lang="en-US" dirty="0" smtClean="0"/>
                            <a:t>0.2678</a:t>
                          </a:r>
                          <a:endParaRPr lang="en-US" dirty="0"/>
                        </a:p>
                      </a:txBody>
                      <a:tcPr/>
                    </a:tc>
                    <a:tc>
                      <a:txBody>
                        <a:bodyPr/>
                        <a:lstStyle/>
                        <a:p>
                          <a:pPr algn="ctr"/>
                          <a:r>
                            <a:rPr lang="en-US" dirty="0" smtClean="0"/>
                            <a:t>0.8182</a:t>
                          </a:r>
                          <a:endParaRPr lang="en-US" dirty="0"/>
                        </a:p>
                      </a:txBody>
                      <a:tcPr/>
                    </a:tc>
                    <a:tc>
                      <a:txBody>
                        <a:bodyPr/>
                        <a:lstStyle/>
                        <a:p>
                          <a:pPr algn="ctr"/>
                          <a:r>
                            <a:rPr lang="en-US" dirty="0" smtClean="0"/>
                            <a:t>0.8182</a:t>
                          </a:r>
                          <a:endParaRPr lang="en-US" dirty="0"/>
                        </a:p>
                      </a:txBody>
                      <a:tcPr/>
                    </a:tc>
                  </a:tr>
                  <a:tr h="370840">
                    <a:tc>
                      <a:txBody>
                        <a:bodyPr/>
                        <a:lstStyle/>
                        <a:p>
                          <a:pPr algn="ctr"/>
                          <a:r>
                            <a:rPr lang="en-US" dirty="0" smtClean="0"/>
                            <a:t>4</a:t>
                          </a:r>
                          <a:endParaRPr lang="en-US" dirty="0"/>
                        </a:p>
                      </a:txBody>
                      <a:tcPr/>
                    </a:tc>
                    <a:tc>
                      <a:txBody>
                        <a:bodyPr/>
                        <a:lstStyle/>
                        <a:p>
                          <a:pPr algn="ctr"/>
                          <a:r>
                            <a:rPr lang="en-US" dirty="0" smtClean="0"/>
                            <a:t>1/10</a:t>
                          </a:r>
                          <a:endParaRPr lang="en-US" dirty="0"/>
                        </a:p>
                      </a:txBody>
                      <a:tcPr/>
                    </a:tc>
                    <a:tc>
                      <a:txBody>
                        <a:bodyPr/>
                        <a:lstStyle/>
                        <a:p>
                          <a:pPr algn="ctr"/>
                          <a:r>
                            <a:rPr lang="en-US" dirty="0" smtClean="0"/>
                            <a:t>3/10</a:t>
                          </a:r>
                          <a:endParaRPr lang="en-US" dirty="0"/>
                        </a:p>
                      </a:txBody>
                      <a:tcPr/>
                    </a:tc>
                    <a:tc>
                      <a:txBody>
                        <a:bodyPr/>
                        <a:lstStyle/>
                        <a:p>
                          <a:pPr algn="ctr"/>
                          <a:r>
                            <a:rPr lang="en-US" dirty="0" smtClean="0"/>
                            <a:t>0.2910</a:t>
                          </a:r>
                          <a:endParaRPr lang="en-US" dirty="0"/>
                        </a:p>
                      </a:txBody>
                      <a:tcPr/>
                    </a:tc>
                    <a:tc>
                      <a:txBody>
                        <a:bodyPr/>
                        <a:lstStyle/>
                        <a:p>
                          <a:pPr algn="ctr"/>
                          <a:r>
                            <a:rPr lang="en-US" dirty="0" smtClean="0"/>
                            <a:t>0.8182</a:t>
                          </a:r>
                          <a:endParaRPr lang="en-US" dirty="0"/>
                        </a:p>
                      </a:txBody>
                      <a:tcPr/>
                    </a:tc>
                    <a:tc>
                      <a:txBody>
                        <a:bodyPr/>
                        <a:lstStyle/>
                        <a:p>
                          <a:pPr algn="ctr"/>
                          <a:r>
                            <a:rPr lang="en-US" dirty="0" smtClean="0"/>
                            <a:t>0.8182</a:t>
                          </a:r>
                          <a:endParaRPr lang="en-US" dirty="0"/>
                        </a:p>
                      </a:txBody>
                      <a:tcPr/>
                    </a:tc>
                  </a:tr>
                  <a:tr h="370840">
                    <a:tc>
                      <a:txBody>
                        <a:bodyPr/>
                        <a:lstStyle/>
                        <a:p>
                          <a:pPr algn="ctr"/>
                          <a:r>
                            <a:rPr lang="en-US" dirty="0" smtClean="0"/>
                            <a:t>5</a:t>
                          </a:r>
                          <a:endParaRPr lang="en-US" dirty="0"/>
                        </a:p>
                      </a:txBody>
                      <a:tcPr/>
                    </a:tc>
                    <a:tc>
                      <a:txBody>
                        <a:bodyPr/>
                        <a:lstStyle/>
                        <a:p>
                          <a:pPr algn="ctr"/>
                          <a:r>
                            <a:rPr lang="en-US" dirty="0" smtClean="0"/>
                            <a:t>2/9</a:t>
                          </a:r>
                          <a:endParaRPr lang="en-US" dirty="0"/>
                        </a:p>
                      </a:txBody>
                      <a:tcPr/>
                    </a:tc>
                    <a:tc>
                      <a:txBody>
                        <a:bodyPr/>
                        <a:lstStyle/>
                        <a:p>
                          <a:pPr algn="ctr"/>
                          <a:r>
                            <a:rPr lang="en-US" dirty="0" smtClean="0"/>
                            <a:t>2/8</a:t>
                          </a:r>
                          <a:endParaRPr lang="en-US" dirty="0"/>
                        </a:p>
                      </a:txBody>
                      <a:tcPr/>
                    </a:tc>
                    <a:tc>
                      <a:txBody>
                        <a:bodyPr/>
                        <a:lstStyle/>
                        <a:p>
                          <a:pPr algn="ctr"/>
                          <a:r>
                            <a:rPr lang="en-US" dirty="0" smtClean="0"/>
                            <a:t>0.6647</a:t>
                          </a:r>
                          <a:endParaRPr lang="en-US" dirty="0"/>
                        </a:p>
                      </a:txBody>
                      <a:tcPr/>
                    </a:tc>
                    <a:tc>
                      <a:txBody>
                        <a:bodyPr/>
                        <a:lstStyle/>
                        <a:p>
                          <a:pPr algn="ctr"/>
                          <a:r>
                            <a:rPr lang="en-US" dirty="0" smtClean="0"/>
                            <a:t>0.8182</a:t>
                          </a:r>
                          <a:endParaRPr lang="en-US" dirty="0"/>
                        </a:p>
                      </a:txBody>
                      <a:tcPr/>
                    </a:tc>
                    <a:tc>
                      <a:txBody>
                        <a:bodyPr/>
                        <a:lstStyle/>
                        <a:p>
                          <a:pPr algn="ctr"/>
                          <a:r>
                            <a:rPr lang="en-US" dirty="0" smtClean="0"/>
                            <a:t>0.8182</a:t>
                          </a:r>
                          <a:endParaRPr lang="en-US" dirty="0"/>
                        </a:p>
                      </a:txBody>
                      <a:tcPr/>
                    </a:tc>
                  </a:tr>
                  <a:tr h="370840">
                    <a:tc>
                      <a:txBody>
                        <a:bodyPr/>
                        <a:lstStyle/>
                        <a:p>
                          <a:pPr algn="ctr"/>
                          <a:r>
                            <a:rPr lang="en-US" dirty="0" smtClean="0"/>
                            <a:t>6</a:t>
                          </a:r>
                          <a:endParaRPr lang="en-US" dirty="0"/>
                        </a:p>
                      </a:txBody>
                      <a:tcPr/>
                    </a:tc>
                    <a:tc>
                      <a:txBody>
                        <a:bodyPr/>
                        <a:lstStyle/>
                        <a:p>
                          <a:pPr algn="ctr"/>
                          <a:r>
                            <a:rPr lang="en-US" dirty="0" smtClean="0"/>
                            <a:t>2/11</a:t>
                          </a:r>
                          <a:endParaRPr lang="en-US" dirty="0"/>
                        </a:p>
                      </a:txBody>
                      <a:tcPr/>
                    </a:tc>
                    <a:tc>
                      <a:txBody>
                        <a:bodyPr/>
                        <a:lstStyle/>
                        <a:p>
                          <a:pPr algn="ctr"/>
                          <a:r>
                            <a:rPr lang="en-US" dirty="0" smtClean="0"/>
                            <a:t>2/10</a:t>
                          </a:r>
                          <a:endParaRPr lang="en-US" dirty="0"/>
                        </a:p>
                      </a:txBody>
                      <a:tcPr/>
                    </a:tc>
                    <a:tc>
                      <a:txBody>
                        <a:bodyPr/>
                        <a:lstStyle/>
                        <a:p>
                          <a:pPr algn="ctr"/>
                          <a:r>
                            <a:rPr lang="en-US" dirty="0" smtClean="0"/>
                            <a:t>0.6692</a:t>
                          </a:r>
                          <a:endParaRPr lang="en-US" dirty="0"/>
                        </a:p>
                      </a:txBody>
                      <a:tcPr/>
                    </a:tc>
                    <a:tc>
                      <a:txBody>
                        <a:bodyPr/>
                        <a:lstStyle/>
                        <a:p>
                          <a:pPr algn="ctr"/>
                          <a:r>
                            <a:rPr lang="en-US" dirty="0" smtClean="0"/>
                            <a:t>0.8182</a:t>
                          </a:r>
                          <a:endParaRPr lang="en-US" dirty="0"/>
                        </a:p>
                      </a:txBody>
                      <a:tcPr/>
                    </a:tc>
                    <a:tc>
                      <a:txBody>
                        <a:bodyPr/>
                        <a:lstStyle/>
                        <a:p>
                          <a:pPr algn="ctr"/>
                          <a:r>
                            <a:rPr lang="en-US" dirty="0" smtClean="0"/>
                            <a:t>0.8182</a:t>
                          </a:r>
                          <a:endParaRPr lang="en-US" dirty="0"/>
                        </a:p>
                      </a:txBody>
                      <a:tcPr/>
                    </a:tc>
                  </a:tr>
                  <a:tr h="370840">
                    <a:tc>
                      <a:txBody>
                        <a:bodyPr/>
                        <a:lstStyle/>
                        <a:p>
                          <a:pPr algn="ctr"/>
                          <a:r>
                            <a:rPr lang="en-US" dirty="0" smtClean="0"/>
                            <a:t>7</a:t>
                          </a:r>
                          <a:endParaRPr lang="en-US" dirty="0"/>
                        </a:p>
                      </a:txBody>
                      <a:tcPr/>
                    </a:tc>
                    <a:tc>
                      <a:txBody>
                        <a:bodyPr/>
                        <a:lstStyle/>
                        <a:p>
                          <a:pPr algn="ctr"/>
                          <a:r>
                            <a:rPr lang="en-US" dirty="0" smtClean="0"/>
                            <a:t>2/9</a:t>
                          </a:r>
                          <a:endParaRPr lang="en-US" dirty="0"/>
                        </a:p>
                      </a:txBody>
                      <a:tcPr/>
                    </a:tc>
                    <a:tc>
                      <a:txBody>
                        <a:bodyPr/>
                        <a:lstStyle/>
                        <a:p>
                          <a:pPr algn="ctr"/>
                          <a:r>
                            <a:rPr lang="en-US" dirty="0" smtClean="0"/>
                            <a:t>2/9</a:t>
                          </a:r>
                          <a:endParaRPr lang="en-US" dirty="0"/>
                        </a:p>
                      </a:txBody>
                      <a:tcPr/>
                    </a:tc>
                    <a:tc>
                      <a:txBody>
                        <a:bodyPr/>
                        <a:lstStyle/>
                        <a:p>
                          <a:pPr algn="ctr"/>
                          <a:r>
                            <a:rPr lang="en-US" dirty="0" smtClean="0"/>
                            <a:t>0.7118</a:t>
                          </a:r>
                          <a:endParaRPr lang="en-US" dirty="0"/>
                        </a:p>
                      </a:txBody>
                      <a:tcPr/>
                    </a:tc>
                    <a:tc>
                      <a:txBody>
                        <a:bodyPr/>
                        <a:lstStyle/>
                        <a:p>
                          <a:pPr algn="ctr"/>
                          <a:r>
                            <a:rPr lang="en-US" dirty="0" smtClean="0"/>
                            <a:t>0.8182</a:t>
                          </a:r>
                          <a:endParaRPr lang="en-US" dirty="0"/>
                        </a:p>
                      </a:txBody>
                      <a:tcPr/>
                    </a:tc>
                    <a:tc>
                      <a:txBody>
                        <a:bodyPr/>
                        <a:lstStyle/>
                        <a:p>
                          <a:pPr algn="ctr"/>
                          <a:r>
                            <a:rPr lang="en-US" dirty="0" smtClean="0"/>
                            <a:t>0.8182</a:t>
                          </a:r>
                          <a:endParaRPr lang="en-US" dirty="0"/>
                        </a:p>
                      </a:txBody>
                      <a:tcPr/>
                    </a:tc>
                  </a:tr>
                  <a:tr h="370840">
                    <a:tc>
                      <a:txBody>
                        <a:bodyPr/>
                        <a:lstStyle/>
                        <a:p>
                          <a:pPr algn="ctr"/>
                          <a:r>
                            <a:rPr lang="en-US" dirty="0" smtClean="0"/>
                            <a:t>8</a:t>
                          </a:r>
                          <a:endParaRPr lang="en-US" dirty="0"/>
                        </a:p>
                      </a:txBody>
                      <a:tcPr/>
                    </a:tc>
                    <a:tc>
                      <a:txBody>
                        <a:bodyPr/>
                        <a:lstStyle/>
                        <a:p>
                          <a:pPr algn="ctr"/>
                          <a:r>
                            <a:rPr lang="en-US" dirty="0" smtClean="0"/>
                            <a:t>2/9</a:t>
                          </a:r>
                          <a:endParaRPr lang="en-US" dirty="0"/>
                        </a:p>
                      </a:txBody>
                      <a:tcPr/>
                    </a:tc>
                    <a:tc>
                      <a:txBody>
                        <a:bodyPr/>
                        <a:lstStyle/>
                        <a:p>
                          <a:pPr algn="ctr"/>
                          <a:r>
                            <a:rPr lang="en-US" dirty="0" smtClean="0"/>
                            <a:t>2/9</a:t>
                          </a:r>
                          <a:endParaRPr lang="en-US" dirty="0"/>
                        </a:p>
                      </a:txBody>
                      <a:tcPr/>
                    </a:tc>
                    <a:tc>
                      <a:txBody>
                        <a:bodyPr/>
                        <a:lstStyle/>
                        <a:p>
                          <a:pPr algn="ctr"/>
                          <a:r>
                            <a:rPr lang="en-US" dirty="0" smtClean="0"/>
                            <a:t>0.7118</a:t>
                          </a:r>
                          <a:endParaRPr lang="en-US" dirty="0"/>
                        </a:p>
                      </a:txBody>
                      <a:tcPr/>
                    </a:tc>
                    <a:tc>
                      <a:txBody>
                        <a:bodyPr/>
                        <a:lstStyle/>
                        <a:p>
                          <a:pPr algn="ctr"/>
                          <a:r>
                            <a:rPr lang="en-US" dirty="0" smtClean="0"/>
                            <a:t>0.8182</a:t>
                          </a:r>
                          <a:endParaRPr lang="en-US" dirty="0"/>
                        </a:p>
                      </a:txBody>
                      <a:tcPr/>
                    </a:tc>
                    <a:tc>
                      <a:txBody>
                        <a:bodyPr/>
                        <a:lstStyle/>
                        <a:p>
                          <a:pPr algn="ctr"/>
                          <a:r>
                            <a:rPr lang="en-US" dirty="0" smtClean="0"/>
                            <a:t>0.8182</a:t>
                          </a:r>
                          <a:endParaRPr lang="en-US" dirty="0"/>
                        </a:p>
                      </a:txBody>
                      <a:tcPr/>
                    </a:tc>
                  </a:tr>
                  <a:tr h="370840">
                    <a:tc>
                      <a:txBody>
                        <a:bodyPr/>
                        <a:lstStyle/>
                        <a:p>
                          <a:pPr algn="ctr"/>
                          <a:r>
                            <a:rPr lang="en-US" dirty="0" smtClean="0"/>
                            <a:t>9</a:t>
                          </a:r>
                          <a:endParaRPr lang="en-US" dirty="0"/>
                        </a:p>
                      </a:txBody>
                      <a:tcPr/>
                    </a:tc>
                    <a:tc>
                      <a:txBody>
                        <a:bodyPr/>
                        <a:lstStyle/>
                        <a:p>
                          <a:pPr algn="ctr"/>
                          <a:r>
                            <a:rPr lang="en-US" dirty="0" smtClean="0"/>
                            <a:t>3/8</a:t>
                          </a:r>
                          <a:endParaRPr lang="en-US" dirty="0"/>
                        </a:p>
                      </a:txBody>
                      <a:tcPr/>
                    </a:tc>
                    <a:tc>
                      <a:txBody>
                        <a:bodyPr/>
                        <a:lstStyle/>
                        <a:p>
                          <a:pPr algn="ctr"/>
                          <a:r>
                            <a:rPr lang="en-US" dirty="0" smtClean="0"/>
                            <a:t>2/7</a:t>
                          </a:r>
                          <a:endParaRPr lang="en-US" dirty="0"/>
                        </a:p>
                      </a:txBody>
                      <a:tcPr/>
                    </a:tc>
                    <a:tc>
                      <a:txBody>
                        <a:bodyPr/>
                        <a:lstStyle/>
                        <a:p>
                          <a:pPr algn="ctr"/>
                          <a:r>
                            <a:rPr lang="en-US" dirty="0" smtClean="0"/>
                            <a:t>0.8182</a:t>
                          </a:r>
                          <a:endParaRPr lang="en-US" dirty="0"/>
                        </a:p>
                      </a:txBody>
                      <a:tcPr/>
                    </a:tc>
                    <a:tc>
                      <a:txBody>
                        <a:bodyPr/>
                        <a:lstStyle/>
                        <a:p>
                          <a:pPr algn="ctr"/>
                          <a:r>
                            <a:rPr lang="en-US" dirty="0" smtClean="0"/>
                            <a:t>0.8182</a:t>
                          </a:r>
                          <a:endParaRPr lang="en-US" dirty="0"/>
                        </a:p>
                      </a:txBody>
                      <a:tcPr/>
                    </a:tc>
                    <a:tc>
                      <a:txBody>
                        <a:bodyPr/>
                        <a:lstStyle/>
                        <a:p>
                          <a:pPr algn="ctr"/>
                          <a:r>
                            <a:rPr lang="en-US" dirty="0" smtClean="0"/>
                            <a:t>0.8182</a:t>
                          </a:r>
                          <a:endParaRPr lang="en-US" dirty="0"/>
                        </a:p>
                      </a:txBody>
                      <a:tcPr/>
                    </a:tc>
                  </a:tr>
                </a:tbl>
              </a:graphicData>
            </a:graphic>
          </p:graphicFrame>
        </mc:Choice>
        <mc:Fallback xmlns="">
          <p:graphicFrame>
            <p:nvGraphicFramePr>
              <p:cNvPr id="4" name="Content Placeholder 3"/>
              <p:cNvGraphicFramePr>
                <a:graphicFrameLocks noGrp="1"/>
              </p:cNvGraphicFramePr>
              <p:nvPr>
                <p:ph idx="1"/>
                <p:extLst>
                  <p:ext uri="{D42A27DB-BD31-4B8C-83A1-F6EECF244321}">
                    <p14:modId xmlns:p14="http://schemas.microsoft.com/office/powerpoint/2010/main" val="1292108653"/>
                  </p:ext>
                </p:extLst>
              </p:nvPr>
            </p:nvGraphicFramePr>
            <p:xfrm>
              <a:off x="457200" y="1600200"/>
              <a:ext cx="8229600" cy="4251960"/>
            </p:xfrm>
            <a:graphic>
              <a:graphicData uri="http://schemas.openxmlformats.org/drawingml/2006/table">
                <a:tbl>
                  <a:tblPr firstRow="1" bandRow="1">
                    <a:tableStyleId>{5C22544A-7EE6-4342-B048-85BDC9FD1C3A}</a:tableStyleId>
                  </a:tblPr>
                  <a:tblGrid>
                    <a:gridCol w="1371600"/>
                    <a:gridCol w="1371600"/>
                    <a:gridCol w="1371600"/>
                    <a:gridCol w="1371600"/>
                    <a:gridCol w="1371600"/>
                    <a:gridCol w="1371600"/>
                  </a:tblGrid>
                  <a:tr h="914400">
                    <a:tc>
                      <a:txBody>
                        <a:bodyPr/>
                        <a:lstStyle/>
                        <a:p>
                          <a:pPr algn="ctr"/>
                          <a:r>
                            <a:rPr lang="en-US" dirty="0" smtClean="0"/>
                            <a:t>Ordered</a:t>
                          </a:r>
                        </a:p>
                        <a:p>
                          <a:pPr algn="ctr"/>
                          <a:r>
                            <a:rPr lang="en-US" dirty="0" smtClean="0"/>
                            <a:t>Nucleotide</a:t>
                          </a:r>
                          <a:endParaRPr lang="en-US" dirty="0"/>
                        </a:p>
                      </a:txBody>
                      <a:tcPr/>
                    </a:tc>
                    <a:tc>
                      <a:txBody>
                        <a:bodyPr/>
                        <a:lstStyle/>
                        <a:p>
                          <a:endParaRPr lang="en-US"/>
                        </a:p>
                      </a:txBody>
                      <a:tcPr>
                        <a:blipFill rotWithShape="1">
                          <a:blip r:embed="rId2"/>
                          <a:stretch>
                            <a:fillRect l="-100000" t="-17333" r="-400000" b="-374667"/>
                          </a:stretch>
                        </a:blipFill>
                      </a:tcPr>
                    </a:tc>
                    <a:tc>
                      <a:txBody>
                        <a:bodyPr/>
                        <a:lstStyle/>
                        <a:p>
                          <a:endParaRPr lang="en-US"/>
                        </a:p>
                      </a:txBody>
                      <a:tcPr>
                        <a:blipFill rotWithShape="1">
                          <a:blip r:embed="rId2"/>
                          <a:stretch>
                            <a:fillRect l="-200000" t="-17333" r="-300000" b="-374667"/>
                          </a:stretch>
                        </a:blipFill>
                      </a:tcPr>
                    </a:tc>
                    <a:tc>
                      <a:txBody>
                        <a:bodyPr/>
                        <a:lstStyle/>
                        <a:p>
                          <a:pPr algn="ctr"/>
                          <a:r>
                            <a:rPr lang="en-US" dirty="0" smtClean="0"/>
                            <a:t>1-Sided</a:t>
                          </a:r>
                        </a:p>
                        <a:p>
                          <a:pPr algn="ctr"/>
                          <a:r>
                            <a:rPr lang="en-US" dirty="0" smtClean="0"/>
                            <a:t>P-Value</a:t>
                          </a:r>
                          <a:endParaRPr lang="en-US" dirty="0"/>
                        </a:p>
                      </a:txBody>
                      <a:tcPr/>
                    </a:tc>
                    <a:tc>
                      <a:txBody>
                        <a:bodyPr/>
                        <a:lstStyle/>
                        <a:p>
                          <a:pPr algn="ctr"/>
                          <a:r>
                            <a:rPr lang="en-US" dirty="0" smtClean="0"/>
                            <a:t>Hochberg</a:t>
                          </a:r>
                        </a:p>
                        <a:p>
                          <a:pPr algn="ctr"/>
                          <a:r>
                            <a:rPr lang="en-US" dirty="0" smtClean="0"/>
                            <a:t>Adj. P</a:t>
                          </a:r>
                          <a:endParaRPr lang="en-US" dirty="0"/>
                        </a:p>
                      </a:txBody>
                      <a:tcPr/>
                    </a:tc>
                    <a:tc>
                      <a:txBody>
                        <a:bodyPr/>
                        <a:lstStyle/>
                        <a:p>
                          <a:pPr algn="ctr"/>
                          <a:r>
                            <a:rPr lang="en-US" dirty="0" smtClean="0"/>
                            <a:t>Hochberg</a:t>
                          </a:r>
                        </a:p>
                        <a:p>
                          <a:pPr algn="ctr"/>
                          <a:r>
                            <a:rPr lang="en-US" dirty="0" smtClean="0"/>
                            <a:t>Discrete Adj. P</a:t>
                          </a:r>
                          <a:endParaRPr lang="en-US" dirty="0"/>
                        </a:p>
                      </a:txBody>
                      <a:tcPr/>
                    </a:tc>
                  </a:tr>
                  <a:tr h="370840">
                    <a:tc>
                      <a:txBody>
                        <a:bodyPr/>
                        <a:lstStyle/>
                        <a:p>
                          <a:pPr algn="ctr"/>
                          <a:r>
                            <a:rPr lang="en-US" dirty="0" smtClean="0"/>
                            <a:t>1</a:t>
                          </a:r>
                          <a:endParaRPr lang="en-US" dirty="0"/>
                        </a:p>
                      </a:txBody>
                      <a:tcPr/>
                    </a:tc>
                    <a:tc>
                      <a:txBody>
                        <a:bodyPr/>
                        <a:lstStyle/>
                        <a:p>
                          <a:pPr algn="ctr"/>
                          <a:r>
                            <a:rPr lang="en-US" dirty="0" smtClean="0"/>
                            <a:t>1/10</a:t>
                          </a:r>
                          <a:endParaRPr lang="en-US" dirty="0"/>
                        </a:p>
                      </a:txBody>
                      <a:tcPr/>
                    </a:tc>
                    <a:tc>
                      <a:txBody>
                        <a:bodyPr/>
                        <a:lstStyle/>
                        <a:p>
                          <a:pPr algn="ctr"/>
                          <a:r>
                            <a:rPr lang="en-US" dirty="0" smtClean="0"/>
                            <a:t>8/11</a:t>
                          </a:r>
                          <a:endParaRPr lang="en-US" dirty="0"/>
                        </a:p>
                      </a:txBody>
                      <a:tcPr/>
                    </a:tc>
                    <a:tc>
                      <a:txBody>
                        <a:bodyPr/>
                        <a:lstStyle/>
                        <a:p>
                          <a:pPr algn="ctr"/>
                          <a:r>
                            <a:rPr lang="en-US" dirty="0" smtClean="0"/>
                            <a:t>0.0058</a:t>
                          </a:r>
                          <a:endParaRPr lang="en-US" dirty="0"/>
                        </a:p>
                      </a:txBody>
                      <a:tcPr/>
                    </a:tc>
                    <a:tc>
                      <a:txBody>
                        <a:bodyPr/>
                        <a:lstStyle/>
                        <a:p>
                          <a:pPr algn="ctr"/>
                          <a:r>
                            <a:rPr lang="en-US" dirty="0" smtClean="0"/>
                            <a:t>0.0522</a:t>
                          </a:r>
                          <a:endParaRPr lang="en-US" dirty="0"/>
                        </a:p>
                      </a:txBody>
                      <a:tcPr/>
                    </a:tc>
                    <a:tc>
                      <a:txBody>
                        <a:bodyPr/>
                        <a:lstStyle/>
                        <a:p>
                          <a:pPr algn="ctr"/>
                          <a:r>
                            <a:rPr lang="en-US" dirty="0" smtClean="0"/>
                            <a:t>0.0097</a:t>
                          </a:r>
                          <a:endParaRPr lang="en-US" dirty="0"/>
                        </a:p>
                      </a:txBody>
                      <a:tcPr/>
                    </a:tc>
                  </a:tr>
                  <a:tr h="370840">
                    <a:tc>
                      <a:txBody>
                        <a:bodyPr/>
                        <a:lstStyle/>
                        <a:p>
                          <a:pPr algn="ctr"/>
                          <a:r>
                            <a:rPr lang="en-US" dirty="0" smtClean="0"/>
                            <a:t>2</a:t>
                          </a:r>
                          <a:endParaRPr lang="en-US" dirty="0"/>
                        </a:p>
                      </a:txBody>
                      <a:tcPr/>
                    </a:tc>
                    <a:tc>
                      <a:txBody>
                        <a:bodyPr/>
                        <a:lstStyle/>
                        <a:p>
                          <a:pPr algn="ctr"/>
                          <a:r>
                            <a:rPr lang="en-US" dirty="0" smtClean="0"/>
                            <a:t>1/11</a:t>
                          </a:r>
                          <a:endParaRPr lang="en-US" dirty="0"/>
                        </a:p>
                      </a:txBody>
                      <a:tcPr/>
                    </a:tc>
                    <a:tc>
                      <a:txBody>
                        <a:bodyPr/>
                        <a:lstStyle/>
                        <a:p>
                          <a:pPr algn="ctr"/>
                          <a:r>
                            <a:rPr lang="en-US" dirty="0" smtClean="0"/>
                            <a:t>3/9</a:t>
                          </a:r>
                          <a:endParaRPr lang="en-US" dirty="0"/>
                        </a:p>
                      </a:txBody>
                      <a:tcPr/>
                    </a:tc>
                    <a:tc>
                      <a:txBody>
                        <a:bodyPr/>
                        <a:lstStyle/>
                        <a:p>
                          <a:pPr algn="ctr"/>
                          <a:r>
                            <a:rPr lang="en-US" dirty="0" smtClean="0"/>
                            <a:t>0.2167</a:t>
                          </a:r>
                          <a:endParaRPr lang="en-US" dirty="0"/>
                        </a:p>
                      </a:txBody>
                      <a:tcPr/>
                    </a:tc>
                    <a:tc>
                      <a:txBody>
                        <a:bodyPr/>
                        <a:lstStyle/>
                        <a:p>
                          <a:pPr algn="ctr"/>
                          <a:r>
                            <a:rPr lang="en-US" dirty="0" smtClean="0"/>
                            <a:t>0.8182</a:t>
                          </a:r>
                          <a:endParaRPr lang="en-US" dirty="0"/>
                        </a:p>
                      </a:txBody>
                      <a:tcPr/>
                    </a:tc>
                    <a:tc>
                      <a:txBody>
                        <a:bodyPr/>
                        <a:lstStyle/>
                        <a:p>
                          <a:pPr algn="ctr"/>
                          <a:r>
                            <a:rPr lang="en-US" dirty="0" smtClean="0"/>
                            <a:t>0.6184</a:t>
                          </a:r>
                          <a:endParaRPr lang="en-US" dirty="0"/>
                        </a:p>
                      </a:txBody>
                      <a:tcPr/>
                    </a:tc>
                  </a:tr>
                  <a:tr h="370840">
                    <a:tc>
                      <a:txBody>
                        <a:bodyPr/>
                        <a:lstStyle/>
                        <a:p>
                          <a:pPr algn="ctr"/>
                          <a:r>
                            <a:rPr lang="en-US" dirty="0" smtClean="0"/>
                            <a:t>3</a:t>
                          </a:r>
                          <a:endParaRPr lang="en-US" dirty="0"/>
                        </a:p>
                      </a:txBody>
                      <a:tcPr/>
                    </a:tc>
                    <a:tc>
                      <a:txBody>
                        <a:bodyPr/>
                        <a:lstStyle/>
                        <a:p>
                          <a:pPr algn="ctr"/>
                          <a:r>
                            <a:rPr lang="en-US" dirty="0" smtClean="0"/>
                            <a:t>2/11</a:t>
                          </a:r>
                          <a:endParaRPr lang="en-US" dirty="0"/>
                        </a:p>
                      </a:txBody>
                      <a:tcPr/>
                    </a:tc>
                    <a:tc>
                      <a:txBody>
                        <a:bodyPr/>
                        <a:lstStyle/>
                        <a:p>
                          <a:pPr algn="ctr"/>
                          <a:r>
                            <a:rPr lang="en-US" dirty="0" smtClean="0"/>
                            <a:t>4/10</a:t>
                          </a:r>
                          <a:endParaRPr lang="en-US" dirty="0"/>
                        </a:p>
                      </a:txBody>
                      <a:tcPr/>
                    </a:tc>
                    <a:tc>
                      <a:txBody>
                        <a:bodyPr/>
                        <a:lstStyle/>
                        <a:p>
                          <a:pPr algn="ctr"/>
                          <a:r>
                            <a:rPr lang="en-US" dirty="0" smtClean="0"/>
                            <a:t>0.2678</a:t>
                          </a:r>
                          <a:endParaRPr lang="en-US" dirty="0"/>
                        </a:p>
                      </a:txBody>
                      <a:tcPr/>
                    </a:tc>
                    <a:tc>
                      <a:txBody>
                        <a:bodyPr/>
                        <a:lstStyle/>
                        <a:p>
                          <a:pPr algn="ctr"/>
                          <a:r>
                            <a:rPr lang="en-US" dirty="0" smtClean="0"/>
                            <a:t>0.8182</a:t>
                          </a:r>
                          <a:endParaRPr lang="en-US" dirty="0"/>
                        </a:p>
                      </a:txBody>
                      <a:tcPr/>
                    </a:tc>
                    <a:tc>
                      <a:txBody>
                        <a:bodyPr/>
                        <a:lstStyle/>
                        <a:p>
                          <a:pPr algn="ctr"/>
                          <a:r>
                            <a:rPr lang="en-US" dirty="0" smtClean="0"/>
                            <a:t>0.8182</a:t>
                          </a:r>
                          <a:endParaRPr lang="en-US" dirty="0"/>
                        </a:p>
                      </a:txBody>
                      <a:tcPr/>
                    </a:tc>
                  </a:tr>
                  <a:tr h="370840">
                    <a:tc>
                      <a:txBody>
                        <a:bodyPr/>
                        <a:lstStyle/>
                        <a:p>
                          <a:pPr algn="ctr"/>
                          <a:r>
                            <a:rPr lang="en-US" dirty="0" smtClean="0"/>
                            <a:t>4</a:t>
                          </a:r>
                          <a:endParaRPr lang="en-US" dirty="0"/>
                        </a:p>
                      </a:txBody>
                      <a:tcPr/>
                    </a:tc>
                    <a:tc>
                      <a:txBody>
                        <a:bodyPr/>
                        <a:lstStyle/>
                        <a:p>
                          <a:pPr algn="ctr"/>
                          <a:r>
                            <a:rPr lang="en-US" dirty="0" smtClean="0"/>
                            <a:t>1/10</a:t>
                          </a:r>
                          <a:endParaRPr lang="en-US" dirty="0"/>
                        </a:p>
                      </a:txBody>
                      <a:tcPr/>
                    </a:tc>
                    <a:tc>
                      <a:txBody>
                        <a:bodyPr/>
                        <a:lstStyle/>
                        <a:p>
                          <a:pPr algn="ctr"/>
                          <a:r>
                            <a:rPr lang="en-US" dirty="0" smtClean="0"/>
                            <a:t>3/10</a:t>
                          </a:r>
                          <a:endParaRPr lang="en-US" dirty="0"/>
                        </a:p>
                      </a:txBody>
                      <a:tcPr/>
                    </a:tc>
                    <a:tc>
                      <a:txBody>
                        <a:bodyPr/>
                        <a:lstStyle/>
                        <a:p>
                          <a:pPr algn="ctr"/>
                          <a:r>
                            <a:rPr lang="en-US" dirty="0" smtClean="0"/>
                            <a:t>0.2910</a:t>
                          </a:r>
                          <a:endParaRPr lang="en-US" dirty="0"/>
                        </a:p>
                      </a:txBody>
                      <a:tcPr/>
                    </a:tc>
                    <a:tc>
                      <a:txBody>
                        <a:bodyPr/>
                        <a:lstStyle/>
                        <a:p>
                          <a:pPr algn="ctr"/>
                          <a:r>
                            <a:rPr lang="en-US" dirty="0" smtClean="0"/>
                            <a:t>0.8182</a:t>
                          </a:r>
                          <a:endParaRPr lang="en-US" dirty="0"/>
                        </a:p>
                      </a:txBody>
                      <a:tcPr/>
                    </a:tc>
                    <a:tc>
                      <a:txBody>
                        <a:bodyPr/>
                        <a:lstStyle/>
                        <a:p>
                          <a:pPr algn="ctr"/>
                          <a:r>
                            <a:rPr lang="en-US" dirty="0" smtClean="0"/>
                            <a:t>0.8182</a:t>
                          </a:r>
                          <a:endParaRPr lang="en-US" dirty="0"/>
                        </a:p>
                      </a:txBody>
                      <a:tcPr/>
                    </a:tc>
                  </a:tr>
                  <a:tr h="370840">
                    <a:tc>
                      <a:txBody>
                        <a:bodyPr/>
                        <a:lstStyle/>
                        <a:p>
                          <a:pPr algn="ctr"/>
                          <a:r>
                            <a:rPr lang="en-US" dirty="0" smtClean="0"/>
                            <a:t>5</a:t>
                          </a:r>
                          <a:endParaRPr lang="en-US" dirty="0"/>
                        </a:p>
                      </a:txBody>
                      <a:tcPr/>
                    </a:tc>
                    <a:tc>
                      <a:txBody>
                        <a:bodyPr/>
                        <a:lstStyle/>
                        <a:p>
                          <a:pPr algn="ctr"/>
                          <a:r>
                            <a:rPr lang="en-US" dirty="0" smtClean="0"/>
                            <a:t>2/9</a:t>
                          </a:r>
                          <a:endParaRPr lang="en-US" dirty="0"/>
                        </a:p>
                      </a:txBody>
                      <a:tcPr/>
                    </a:tc>
                    <a:tc>
                      <a:txBody>
                        <a:bodyPr/>
                        <a:lstStyle/>
                        <a:p>
                          <a:pPr algn="ctr"/>
                          <a:r>
                            <a:rPr lang="en-US" dirty="0" smtClean="0"/>
                            <a:t>2/8</a:t>
                          </a:r>
                          <a:endParaRPr lang="en-US" dirty="0"/>
                        </a:p>
                      </a:txBody>
                      <a:tcPr/>
                    </a:tc>
                    <a:tc>
                      <a:txBody>
                        <a:bodyPr/>
                        <a:lstStyle/>
                        <a:p>
                          <a:pPr algn="ctr"/>
                          <a:r>
                            <a:rPr lang="en-US" dirty="0" smtClean="0"/>
                            <a:t>0.6647</a:t>
                          </a:r>
                          <a:endParaRPr lang="en-US" dirty="0"/>
                        </a:p>
                      </a:txBody>
                      <a:tcPr/>
                    </a:tc>
                    <a:tc>
                      <a:txBody>
                        <a:bodyPr/>
                        <a:lstStyle/>
                        <a:p>
                          <a:pPr algn="ctr"/>
                          <a:r>
                            <a:rPr lang="en-US" dirty="0" smtClean="0"/>
                            <a:t>0.8182</a:t>
                          </a:r>
                          <a:endParaRPr lang="en-US" dirty="0"/>
                        </a:p>
                      </a:txBody>
                      <a:tcPr/>
                    </a:tc>
                    <a:tc>
                      <a:txBody>
                        <a:bodyPr/>
                        <a:lstStyle/>
                        <a:p>
                          <a:pPr algn="ctr"/>
                          <a:r>
                            <a:rPr lang="en-US" dirty="0" smtClean="0"/>
                            <a:t>0.8182</a:t>
                          </a:r>
                          <a:endParaRPr lang="en-US" dirty="0"/>
                        </a:p>
                      </a:txBody>
                      <a:tcPr/>
                    </a:tc>
                  </a:tr>
                  <a:tr h="370840">
                    <a:tc>
                      <a:txBody>
                        <a:bodyPr/>
                        <a:lstStyle/>
                        <a:p>
                          <a:pPr algn="ctr"/>
                          <a:r>
                            <a:rPr lang="en-US" dirty="0" smtClean="0"/>
                            <a:t>6</a:t>
                          </a:r>
                          <a:endParaRPr lang="en-US" dirty="0"/>
                        </a:p>
                      </a:txBody>
                      <a:tcPr/>
                    </a:tc>
                    <a:tc>
                      <a:txBody>
                        <a:bodyPr/>
                        <a:lstStyle/>
                        <a:p>
                          <a:pPr algn="ctr"/>
                          <a:r>
                            <a:rPr lang="en-US" dirty="0" smtClean="0"/>
                            <a:t>2/11</a:t>
                          </a:r>
                          <a:endParaRPr lang="en-US" dirty="0"/>
                        </a:p>
                      </a:txBody>
                      <a:tcPr/>
                    </a:tc>
                    <a:tc>
                      <a:txBody>
                        <a:bodyPr/>
                        <a:lstStyle/>
                        <a:p>
                          <a:pPr algn="ctr"/>
                          <a:r>
                            <a:rPr lang="en-US" dirty="0" smtClean="0"/>
                            <a:t>2/10</a:t>
                          </a:r>
                          <a:endParaRPr lang="en-US" dirty="0"/>
                        </a:p>
                      </a:txBody>
                      <a:tcPr/>
                    </a:tc>
                    <a:tc>
                      <a:txBody>
                        <a:bodyPr/>
                        <a:lstStyle/>
                        <a:p>
                          <a:pPr algn="ctr"/>
                          <a:r>
                            <a:rPr lang="en-US" dirty="0" smtClean="0"/>
                            <a:t>0.6692</a:t>
                          </a:r>
                          <a:endParaRPr lang="en-US" dirty="0"/>
                        </a:p>
                      </a:txBody>
                      <a:tcPr/>
                    </a:tc>
                    <a:tc>
                      <a:txBody>
                        <a:bodyPr/>
                        <a:lstStyle/>
                        <a:p>
                          <a:pPr algn="ctr"/>
                          <a:r>
                            <a:rPr lang="en-US" dirty="0" smtClean="0"/>
                            <a:t>0.8182</a:t>
                          </a:r>
                          <a:endParaRPr lang="en-US" dirty="0"/>
                        </a:p>
                      </a:txBody>
                      <a:tcPr/>
                    </a:tc>
                    <a:tc>
                      <a:txBody>
                        <a:bodyPr/>
                        <a:lstStyle/>
                        <a:p>
                          <a:pPr algn="ctr"/>
                          <a:r>
                            <a:rPr lang="en-US" dirty="0" smtClean="0"/>
                            <a:t>0.8182</a:t>
                          </a:r>
                          <a:endParaRPr lang="en-US" dirty="0"/>
                        </a:p>
                      </a:txBody>
                      <a:tcPr/>
                    </a:tc>
                  </a:tr>
                  <a:tr h="370840">
                    <a:tc>
                      <a:txBody>
                        <a:bodyPr/>
                        <a:lstStyle/>
                        <a:p>
                          <a:pPr algn="ctr"/>
                          <a:r>
                            <a:rPr lang="en-US" dirty="0" smtClean="0"/>
                            <a:t>7</a:t>
                          </a:r>
                          <a:endParaRPr lang="en-US" dirty="0"/>
                        </a:p>
                      </a:txBody>
                      <a:tcPr/>
                    </a:tc>
                    <a:tc>
                      <a:txBody>
                        <a:bodyPr/>
                        <a:lstStyle/>
                        <a:p>
                          <a:pPr algn="ctr"/>
                          <a:r>
                            <a:rPr lang="en-US" dirty="0" smtClean="0"/>
                            <a:t>2/9</a:t>
                          </a:r>
                          <a:endParaRPr lang="en-US" dirty="0"/>
                        </a:p>
                      </a:txBody>
                      <a:tcPr/>
                    </a:tc>
                    <a:tc>
                      <a:txBody>
                        <a:bodyPr/>
                        <a:lstStyle/>
                        <a:p>
                          <a:pPr algn="ctr"/>
                          <a:r>
                            <a:rPr lang="en-US" dirty="0" smtClean="0"/>
                            <a:t>2/9</a:t>
                          </a:r>
                          <a:endParaRPr lang="en-US" dirty="0"/>
                        </a:p>
                      </a:txBody>
                      <a:tcPr/>
                    </a:tc>
                    <a:tc>
                      <a:txBody>
                        <a:bodyPr/>
                        <a:lstStyle/>
                        <a:p>
                          <a:pPr algn="ctr"/>
                          <a:r>
                            <a:rPr lang="en-US" dirty="0" smtClean="0"/>
                            <a:t>0.7118</a:t>
                          </a:r>
                          <a:endParaRPr lang="en-US" dirty="0"/>
                        </a:p>
                      </a:txBody>
                      <a:tcPr/>
                    </a:tc>
                    <a:tc>
                      <a:txBody>
                        <a:bodyPr/>
                        <a:lstStyle/>
                        <a:p>
                          <a:pPr algn="ctr"/>
                          <a:r>
                            <a:rPr lang="en-US" dirty="0" smtClean="0"/>
                            <a:t>0.8182</a:t>
                          </a:r>
                          <a:endParaRPr lang="en-US" dirty="0"/>
                        </a:p>
                      </a:txBody>
                      <a:tcPr/>
                    </a:tc>
                    <a:tc>
                      <a:txBody>
                        <a:bodyPr/>
                        <a:lstStyle/>
                        <a:p>
                          <a:pPr algn="ctr"/>
                          <a:r>
                            <a:rPr lang="en-US" dirty="0" smtClean="0"/>
                            <a:t>0.8182</a:t>
                          </a:r>
                          <a:endParaRPr lang="en-US" dirty="0"/>
                        </a:p>
                      </a:txBody>
                      <a:tcPr/>
                    </a:tc>
                  </a:tr>
                  <a:tr h="370840">
                    <a:tc>
                      <a:txBody>
                        <a:bodyPr/>
                        <a:lstStyle/>
                        <a:p>
                          <a:pPr algn="ctr"/>
                          <a:r>
                            <a:rPr lang="en-US" dirty="0" smtClean="0"/>
                            <a:t>8</a:t>
                          </a:r>
                          <a:endParaRPr lang="en-US" dirty="0"/>
                        </a:p>
                      </a:txBody>
                      <a:tcPr/>
                    </a:tc>
                    <a:tc>
                      <a:txBody>
                        <a:bodyPr/>
                        <a:lstStyle/>
                        <a:p>
                          <a:pPr algn="ctr"/>
                          <a:r>
                            <a:rPr lang="en-US" dirty="0" smtClean="0"/>
                            <a:t>2/9</a:t>
                          </a:r>
                          <a:endParaRPr lang="en-US" dirty="0"/>
                        </a:p>
                      </a:txBody>
                      <a:tcPr/>
                    </a:tc>
                    <a:tc>
                      <a:txBody>
                        <a:bodyPr/>
                        <a:lstStyle/>
                        <a:p>
                          <a:pPr algn="ctr"/>
                          <a:r>
                            <a:rPr lang="en-US" dirty="0" smtClean="0"/>
                            <a:t>2/9</a:t>
                          </a:r>
                          <a:endParaRPr lang="en-US" dirty="0"/>
                        </a:p>
                      </a:txBody>
                      <a:tcPr/>
                    </a:tc>
                    <a:tc>
                      <a:txBody>
                        <a:bodyPr/>
                        <a:lstStyle/>
                        <a:p>
                          <a:pPr algn="ctr"/>
                          <a:r>
                            <a:rPr lang="en-US" dirty="0" smtClean="0"/>
                            <a:t>0.7118</a:t>
                          </a:r>
                          <a:endParaRPr lang="en-US" dirty="0"/>
                        </a:p>
                      </a:txBody>
                      <a:tcPr/>
                    </a:tc>
                    <a:tc>
                      <a:txBody>
                        <a:bodyPr/>
                        <a:lstStyle/>
                        <a:p>
                          <a:pPr algn="ctr"/>
                          <a:r>
                            <a:rPr lang="en-US" dirty="0" smtClean="0"/>
                            <a:t>0.8182</a:t>
                          </a:r>
                          <a:endParaRPr lang="en-US" dirty="0"/>
                        </a:p>
                      </a:txBody>
                      <a:tcPr/>
                    </a:tc>
                    <a:tc>
                      <a:txBody>
                        <a:bodyPr/>
                        <a:lstStyle/>
                        <a:p>
                          <a:pPr algn="ctr"/>
                          <a:r>
                            <a:rPr lang="en-US" dirty="0" smtClean="0"/>
                            <a:t>0.8182</a:t>
                          </a:r>
                          <a:endParaRPr lang="en-US" dirty="0"/>
                        </a:p>
                      </a:txBody>
                      <a:tcPr/>
                    </a:tc>
                  </a:tr>
                  <a:tr h="370840">
                    <a:tc>
                      <a:txBody>
                        <a:bodyPr/>
                        <a:lstStyle/>
                        <a:p>
                          <a:pPr algn="ctr"/>
                          <a:r>
                            <a:rPr lang="en-US" dirty="0" smtClean="0"/>
                            <a:t>9</a:t>
                          </a:r>
                          <a:endParaRPr lang="en-US" dirty="0"/>
                        </a:p>
                      </a:txBody>
                      <a:tcPr/>
                    </a:tc>
                    <a:tc>
                      <a:txBody>
                        <a:bodyPr/>
                        <a:lstStyle/>
                        <a:p>
                          <a:pPr algn="ctr"/>
                          <a:r>
                            <a:rPr lang="en-US" dirty="0" smtClean="0"/>
                            <a:t>3/8</a:t>
                          </a:r>
                          <a:endParaRPr lang="en-US" dirty="0"/>
                        </a:p>
                      </a:txBody>
                      <a:tcPr/>
                    </a:tc>
                    <a:tc>
                      <a:txBody>
                        <a:bodyPr/>
                        <a:lstStyle/>
                        <a:p>
                          <a:pPr algn="ctr"/>
                          <a:r>
                            <a:rPr lang="en-US" dirty="0" smtClean="0"/>
                            <a:t>2/7</a:t>
                          </a:r>
                          <a:endParaRPr lang="en-US" dirty="0"/>
                        </a:p>
                      </a:txBody>
                      <a:tcPr/>
                    </a:tc>
                    <a:tc>
                      <a:txBody>
                        <a:bodyPr/>
                        <a:lstStyle/>
                        <a:p>
                          <a:pPr algn="ctr"/>
                          <a:r>
                            <a:rPr lang="en-US" dirty="0" smtClean="0"/>
                            <a:t>0.8182</a:t>
                          </a:r>
                          <a:endParaRPr lang="en-US" dirty="0"/>
                        </a:p>
                      </a:txBody>
                      <a:tcPr/>
                    </a:tc>
                    <a:tc>
                      <a:txBody>
                        <a:bodyPr/>
                        <a:lstStyle/>
                        <a:p>
                          <a:pPr algn="ctr"/>
                          <a:r>
                            <a:rPr lang="en-US" dirty="0" smtClean="0"/>
                            <a:t>0.8182</a:t>
                          </a:r>
                          <a:endParaRPr lang="en-US" dirty="0"/>
                        </a:p>
                      </a:txBody>
                      <a:tcPr/>
                    </a:tc>
                    <a:tc>
                      <a:txBody>
                        <a:bodyPr/>
                        <a:lstStyle/>
                        <a:p>
                          <a:pPr algn="ctr"/>
                          <a:r>
                            <a:rPr lang="en-US" dirty="0" smtClean="0"/>
                            <a:t>0.8182</a:t>
                          </a:r>
                          <a:endParaRPr lang="en-US" dirty="0"/>
                        </a:p>
                      </a:txBody>
                      <a:tcPr/>
                    </a:tc>
                  </a:tr>
                </a:tbl>
              </a:graphicData>
            </a:graphic>
          </p:graphicFrame>
        </mc:Fallback>
      </mc:AlternateContent>
    </p:spTree>
    <p:extLst>
      <p:ext uri="{BB962C8B-B14F-4D97-AF65-F5344CB8AC3E}">
        <p14:creationId xmlns:p14="http://schemas.microsoft.com/office/powerpoint/2010/main" val="8006940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Non-independent Hypotheses</a:t>
            </a:r>
            <a:endParaRPr lang="en-US"/>
          </a:p>
        </p:txBody>
      </p:sp>
      <p:sp>
        <p:nvSpPr>
          <p:cNvPr id="4" name="Content Placeholder 3"/>
          <p:cNvSpPr>
            <a:spLocks noGrp="1"/>
          </p:cNvSpPr>
          <p:nvPr>
            <p:ph idx="1"/>
          </p:nvPr>
        </p:nvSpPr>
        <p:spPr/>
        <p:txBody>
          <a:bodyPr>
            <a:normAutofit/>
          </a:bodyPr>
          <a:lstStyle/>
          <a:p>
            <a:r>
              <a:rPr lang="en-US" dirty="0" smtClean="0"/>
              <a:t>Accounting for a known structure can improve the power of the testing procedure.</a:t>
            </a:r>
          </a:p>
          <a:p>
            <a:r>
              <a:rPr lang="en-US" dirty="0" smtClean="0"/>
              <a:t>Heyse and Rom (1988) proposed a multivariate permutation test for the rodent carcinogenicity experiment.</a:t>
            </a:r>
          </a:p>
          <a:p>
            <a:r>
              <a:rPr lang="en-US" dirty="0" smtClean="0"/>
              <a:t>Westfall and Young (1989, 1993) developed broader resampling approaches which have become the standard application (PROC MULTTEST).</a:t>
            </a:r>
          </a:p>
          <a:p>
            <a:r>
              <a:rPr lang="en-US" dirty="0" smtClean="0"/>
              <a:t>Possible to construct exact null distribution for discrete test statistics.</a:t>
            </a:r>
            <a:endParaRPr lang="en-US" dirty="0"/>
          </a:p>
        </p:txBody>
      </p:sp>
    </p:spTree>
    <p:extLst>
      <p:ext uri="{BB962C8B-B14F-4D97-AF65-F5344CB8AC3E}">
        <p14:creationId xmlns:p14="http://schemas.microsoft.com/office/powerpoint/2010/main" val="9554123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2679192" y="1703832"/>
            <a:ext cx="3785616" cy="3450336"/>
          </a:xfrm>
          <a:prstGeom prst="rect">
            <a:avLst/>
          </a:prstGeom>
        </p:spPr>
      </p:pic>
    </p:spTree>
    <p:extLst>
      <p:ext uri="{BB962C8B-B14F-4D97-AF65-F5344CB8AC3E}">
        <p14:creationId xmlns:p14="http://schemas.microsoft.com/office/powerpoint/2010/main" val="36787239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Illustration:  </a:t>
            </a:r>
            <a:r>
              <a:rPr lang="en-US" dirty="0" err="1" smtClean="0"/>
              <a:t>Multiresponse</a:t>
            </a:r>
            <a:r>
              <a:rPr lang="en-US" dirty="0" smtClean="0"/>
              <a:t> representation of tumor data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73305691"/>
              </p:ext>
            </p:extLst>
          </p:nvPr>
        </p:nvGraphicFramePr>
        <p:xfrm>
          <a:off x="1250373" y="1953491"/>
          <a:ext cx="5943600" cy="2494280"/>
        </p:xfrm>
        <a:graphic>
          <a:graphicData uri="http://schemas.openxmlformats.org/drawingml/2006/table">
            <a:tbl>
              <a:tblPr firstRow="1" bandRow="1">
                <a:tableStyleId>{5C22544A-7EE6-4342-B048-85BDC9FD1C3A}</a:tableStyleId>
              </a:tblPr>
              <a:tblGrid>
                <a:gridCol w="2057400"/>
                <a:gridCol w="1371600"/>
                <a:gridCol w="1295400"/>
                <a:gridCol w="1219200"/>
              </a:tblGrid>
              <a:tr h="370840">
                <a:tc>
                  <a:txBody>
                    <a:bodyPr/>
                    <a:lstStyle/>
                    <a:p>
                      <a:endParaRPr lang="en-US" dirty="0"/>
                    </a:p>
                  </a:txBody>
                  <a:tcPr/>
                </a:tc>
                <a:tc>
                  <a:txBody>
                    <a:bodyPr/>
                    <a:lstStyle/>
                    <a:p>
                      <a:pPr algn="ctr"/>
                      <a:r>
                        <a:rPr lang="en-US" dirty="0" smtClean="0"/>
                        <a:t>Control</a:t>
                      </a:r>
                    </a:p>
                    <a:p>
                      <a:pPr algn="ctr"/>
                      <a:r>
                        <a:rPr lang="en-US" dirty="0" smtClean="0"/>
                        <a:t>(X=0)</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Treated</a:t>
                      </a:r>
                    </a:p>
                    <a:p>
                      <a:pPr algn="ctr"/>
                      <a:r>
                        <a:rPr lang="en-US" dirty="0" smtClean="0"/>
                        <a:t>(X=1)</a:t>
                      </a:r>
                      <a:endParaRPr lang="en-US" dirty="0"/>
                    </a:p>
                  </a:txBody>
                  <a:tcPr/>
                </a:tc>
                <a:tc>
                  <a:txBody>
                    <a:bodyPr/>
                    <a:lstStyle/>
                    <a:p>
                      <a:pPr algn="ctr"/>
                      <a:endParaRPr lang="en-US" dirty="0" smtClean="0"/>
                    </a:p>
                    <a:p>
                      <a:pPr algn="ctr"/>
                      <a:r>
                        <a:rPr lang="en-US" dirty="0" smtClean="0"/>
                        <a:t>Total</a:t>
                      </a:r>
                      <a:endParaRPr lang="en-US" dirty="0"/>
                    </a:p>
                  </a:txBody>
                  <a:tcPr/>
                </a:tc>
              </a:tr>
              <a:tr h="370840">
                <a:tc>
                  <a:txBody>
                    <a:bodyPr/>
                    <a:lstStyle/>
                    <a:p>
                      <a:r>
                        <a:rPr lang="en-US" dirty="0" smtClean="0"/>
                        <a:t>Tumor Site A Only</a:t>
                      </a:r>
                      <a:endParaRPr lang="en-US" dirty="0"/>
                    </a:p>
                  </a:txBody>
                  <a:tcPr/>
                </a:tc>
                <a:tc>
                  <a:txBody>
                    <a:bodyPr/>
                    <a:lstStyle/>
                    <a:p>
                      <a:pPr algn="ctr"/>
                      <a:r>
                        <a:rPr lang="en-US" dirty="0" smtClean="0"/>
                        <a:t>1</a:t>
                      </a:r>
                      <a:endParaRPr lang="en-US" dirty="0"/>
                    </a:p>
                  </a:txBody>
                  <a:tcPr/>
                </a:tc>
                <a:tc>
                  <a:txBody>
                    <a:bodyPr/>
                    <a:lstStyle/>
                    <a:p>
                      <a:pPr algn="ctr"/>
                      <a:r>
                        <a:rPr lang="en-US" dirty="0" smtClean="0"/>
                        <a:t>6</a:t>
                      </a:r>
                      <a:endParaRPr lang="en-US" dirty="0"/>
                    </a:p>
                  </a:txBody>
                  <a:tcPr/>
                </a:tc>
                <a:tc>
                  <a:txBody>
                    <a:bodyPr/>
                    <a:lstStyle/>
                    <a:p>
                      <a:pPr algn="ctr"/>
                      <a:r>
                        <a:rPr lang="en-US" dirty="0" smtClean="0"/>
                        <a:t>7</a:t>
                      </a:r>
                      <a:endParaRPr lang="en-US" dirty="0"/>
                    </a:p>
                  </a:txBody>
                  <a:tcPr/>
                </a:tc>
              </a:tr>
              <a:tr h="370840">
                <a:tc>
                  <a:txBody>
                    <a:bodyPr/>
                    <a:lstStyle/>
                    <a:p>
                      <a:r>
                        <a:rPr lang="en-US" dirty="0" smtClean="0"/>
                        <a:t>Tumor Site B Only</a:t>
                      </a:r>
                      <a:endParaRPr lang="en-US" dirty="0"/>
                    </a:p>
                  </a:txBody>
                  <a:tcPr/>
                </a:tc>
                <a:tc>
                  <a:txBody>
                    <a:bodyPr/>
                    <a:lstStyle/>
                    <a:p>
                      <a:pPr algn="ctr"/>
                      <a:r>
                        <a:rPr lang="en-US" dirty="0" smtClean="0"/>
                        <a:t>3</a:t>
                      </a:r>
                      <a:endParaRPr lang="en-US" dirty="0"/>
                    </a:p>
                  </a:txBody>
                  <a:tcPr/>
                </a:tc>
                <a:tc>
                  <a:txBody>
                    <a:bodyPr/>
                    <a:lstStyle/>
                    <a:p>
                      <a:pPr algn="ctr"/>
                      <a:r>
                        <a:rPr lang="en-US" dirty="0" smtClean="0"/>
                        <a:t>0</a:t>
                      </a:r>
                      <a:endParaRPr lang="en-US" dirty="0"/>
                    </a:p>
                  </a:txBody>
                  <a:tcPr/>
                </a:tc>
                <a:tc>
                  <a:txBody>
                    <a:bodyPr/>
                    <a:lstStyle/>
                    <a:p>
                      <a:pPr algn="ctr"/>
                      <a:r>
                        <a:rPr lang="en-US" dirty="0" smtClean="0"/>
                        <a:t>3</a:t>
                      </a:r>
                      <a:endParaRPr lang="en-US" dirty="0"/>
                    </a:p>
                  </a:txBody>
                  <a:tcPr/>
                </a:tc>
              </a:tr>
              <a:tr h="370840">
                <a:tc>
                  <a:txBody>
                    <a:bodyPr/>
                    <a:lstStyle/>
                    <a:p>
                      <a:r>
                        <a:rPr lang="en-US" dirty="0" smtClean="0"/>
                        <a:t>Tumor Sites A&amp;B</a:t>
                      </a:r>
                    </a:p>
                  </a:txBody>
                  <a:tcPr/>
                </a:tc>
                <a:tc>
                  <a:txBody>
                    <a:bodyPr/>
                    <a:lstStyle/>
                    <a:p>
                      <a:pPr algn="ctr"/>
                      <a:r>
                        <a:rPr lang="en-US" dirty="0" smtClean="0"/>
                        <a:t>1</a:t>
                      </a:r>
                      <a:endParaRPr lang="en-US" dirty="0"/>
                    </a:p>
                  </a:txBody>
                  <a:tcPr/>
                </a:tc>
                <a:tc>
                  <a:txBody>
                    <a:bodyPr/>
                    <a:lstStyle/>
                    <a:p>
                      <a:pPr algn="ctr"/>
                      <a:r>
                        <a:rPr lang="en-US" dirty="0" smtClean="0"/>
                        <a:t>2</a:t>
                      </a:r>
                      <a:endParaRPr lang="en-US" dirty="0"/>
                    </a:p>
                  </a:txBody>
                  <a:tcPr/>
                </a:tc>
                <a:tc>
                  <a:txBody>
                    <a:bodyPr/>
                    <a:lstStyle/>
                    <a:p>
                      <a:pPr algn="ctr"/>
                      <a:r>
                        <a:rPr lang="en-US" dirty="0" smtClean="0"/>
                        <a:t>3</a:t>
                      </a:r>
                      <a:endParaRPr lang="en-US" dirty="0"/>
                    </a:p>
                  </a:txBody>
                  <a:tcPr/>
                </a:tc>
              </a:tr>
              <a:tr h="370840">
                <a:tc>
                  <a:txBody>
                    <a:bodyPr/>
                    <a:lstStyle/>
                    <a:p>
                      <a:r>
                        <a:rPr lang="en-US" dirty="0" smtClean="0"/>
                        <a:t>No Tumor</a:t>
                      </a:r>
                      <a:endParaRPr lang="en-US" dirty="0"/>
                    </a:p>
                  </a:txBody>
                  <a:tcPr/>
                </a:tc>
                <a:tc>
                  <a:txBody>
                    <a:bodyPr/>
                    <a:lstStyle/>
                    <a:p>
                      <a:pPr algn="ctr"/>
                      <a:r>
                        <a:rPr lang="en-US" dirty="0" smtClean="0"/>
                        <a:t>45</a:t>
                      </a:r>
                      <a:endParaRPr lang="en-US" dirty="0"/>
                    </a:p>
                  </a:txBody>
                  <a:tcPr/>
                </a:tc>
                <a:tc>
                  <a:txBody>
                    <a:bodyPr/>
                    <a:lstStyle/>
                    <a:p>
                      <a:pPr algn="ctr"/>
                      <a:r>
                        <a:rPr lang="en-US" dirty="0" smtClean="0"/>
                        <a:t>42</a:t>
                      </a:r>
                      <a:endParaRPr lang="en-US" dirty="0"/>
                    </a:p>
                  </a:txBody>
                  <a:tcPr/>
                </a:tc>
                <a:tc>
                  <a:txBody>
                    <a:bodyPr/>
                    <a:lstStyle/>
                    <a:p>
                      <a:pPr algn="ctr"/>
                      <a:r>
                        <a:rPr lang="en-US" dirty="0" smtClean="0"/>
                        <a:t>87</a:t>
                      </a:r>
                      <a:endParaRPr lang="en-US" dirty="0"/>
                    </a:p>
                  </a:txBody>
                  <a:tcPr/>
                </a:tc>
              </a:tr>
              <a:tr h="370840">
                <a:tc>
                  <a:txBody>
                    <a:bodyPr/>
                    <a:lstStyle/>
                    <a:p>
                      <a:r>
                        <a:rPr lang="en-US" dirty="0" smtClean="0"/>
                        <a:t>Number on Study</a:t>
                      </a:r>
                      <a:endParaRPr lang="en-US" dirty="0"/>
                    </a:p>
                  </a:txBody>
                  <a:tcPr/>
                </a:tc>
                <a:tc>
                  <a:txBody>
                    <a:bodyPr/>
                    <a:lstStyle/>
                    <a:p>
                      <a:pPr algn="ctr"/>
                      <a:r>
                        <a:rPr lang="en-US" dirty="0" smtClean="0"/>
                        <a:t>50</a:t>
                      </a:r>
                      <a:endParaRPr lang="en-US" dirty="0"/>
                    </a:p>
                  </a:txBody>
                  <a:tcPr/>
                </a:tc>
                <a:tc>
                  <a:txBody>
                    <a:bodyPr/>
                    <a:lstStyle/>
                    <a:p>
                      <a:pPr algn="ctr"/>
                      <a:r>
                        <a:rPr lang="en-US" dirty="0" smtClean="0"/>
                        <a:t>50</a:t>
                      </a:r>
                      <a:endParaRPr lang="en-US" dirty="0"/>
                    </a:p>
                  </a:txBody>
                  <a:tcPr/>
                </a:tc>
                <a:tc>
                  <a:txBody>
                    <a:bodyPr/>
                    <a:lstStyle/>
                    <a:p>
                      <a:pPr algn="ctr"/>
                      <a:r>
                        <a:rPr lang="en-US" dirty="0" smtClean="0"/>
                        <a:t>100</a:t>
                      </a:r>
                      <a:endParaRPr lang="en-US" dirty="0"/>
                    </a:p>
                  </a:txBody>
                  <a:tcPr/>
                </a:tc>
              </a:tr>
            </a:tbl>
          </a:graphicData>
        </a:graphic>
      </p:graphicFrame>
      <p:sp>
        <p:nvSpPr>
          <p:cNvPr id="6" name="TextBox 5"/>
          <p:cNvSpPr txBox="1"/>
          <p:nvPr/>
        </p:nvSpPr>
        <p:spPr>
          <a:xfrm>
            <a:off x="1288472" y="4882679"/>
            <a:ext cx="2702599" cy="646331"/>
          </a:xfrm>
          <a:prstGeom prst="rect">
            <a:avLst/>
          </a:prstGeom>
          <a:noFill/>
        </p:spPr>
        <p:txBody>
          <a:bodyPr wrap="none" rtlCol="0">
            <a:spAutoFit/>
          </a:bodyPr>
          <a:lstStyle/>
          <a:p>
            <a:r>
              <a:rPr lang="en-US" dirty="0" smtClean="0"/>
              <a:t>Site A:  S</a:t>
            </a:r>
            <a:r>
              <a:rPr lang="en-US" baseline="-25000" dirty="0" smtClean="0"/>
              <a:t>A</a:t>
            </a:r>
            <a:r>
              <a:rPr lang="en-US" dirty="0" smtClean="0"/>
              <a:t> = </a:t>
            </a:r>
            <a:r>
              <a:rPr lang="en-US" dirty="0" smtClean="0"/>
              <a:t>8, </a:t>
            </a:r>
            <a:r>
              <a:rPr lang="en-US" dirty="0" smtClean="0"/>
              <a:t>E(S</a:t>
            </a:r>
            <a:r>
              <a:rPr lang="en-US" baseline="-25000" dirty="0" smtClean="0"/>
              <a:t>A</a:t>
            </a:r>
            <a:r>
              <a:rPr lang="en-US" dirty="0" smtClean="0"/>
              <a:t>) = 5</a:t>
            </a:r>
          </a:p>
          <a:p>
            <a:r>
              <a:rPr lang="en-US" dirty="0" smtClean="0"/>
              <a:t>Site B:  S</a:t>
            </a:r>
            <a:r>
              <a:rPr lang="en-US" baseline="-25000" dirty="0" smtClean="0"/>
              <a:t>B</a:t>
            </a:r>
            <a:r>
              <a:rPr lang="en-US" dirty="0" smtClean="0"/>
              <a:t> = 2, E(S</a:t>
            </a:r>
            <a:r>
              <a:rPr lang="en-US" baseline="-25000" dirty="0" smtClean="0"/>
              <a:t>B</a:t>
            </a:r>
            <a:r>
              <a:rPr lang="en-US" dirty="0" smtClean="0"/>
              <a:t>) = 3</a:t>
            </a:r>
            <a:endParaRPr lang="en-US" dirty="0"/>
          </a:p>
        </p:txBody>
      </p:sp>
    </p:spTree>
    <p:extLst>
      <p:ext uri="{BB962C8B-B14F-4D97-AF65-F5344CB8AC3E}">
        <p14:creationId xmlns:p14="http://schemas.microsoft.com/office/powerpoint/2010/main" val="42395413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Bivariate distribution of scores</a:t>
            </a:r>
            <a:endParaRPr lang="en-US" dirty="0"/>
          </a:p>
        </p:txBody>
      </p:sp>
      <p:sp>
        <p:nvSpPr>
          <p:cNvPr id="3" name="Slide Number Placeholder 2"/>
          <p:cNvSpPr>
            <a:spLocks noGrp="1"/>
          </p:cNvSpPr>
          <p:nvPr>
            <p:ph type="sldNum" sz="quarter" idx="12"/>
          </p:nvPr>
        </p:nvSpPr>
        <p:spPr/>
        <p:txBody>
          <a:bodyPr/>
          <a:lstStyle/>
          <a:p>
            <a:fld id="{1E35FD91-4250-4249-98C5-7DB6F303C22C}" type="slidenum">
              <a:rPr lang="en-US" smtClean="0"/>
              <a:t>21</a:t>
            </a:fld>
            <a:endParaRPr lang="en-US"/>
          </a:p>
        </p:txBody>
      </p:sp>
      <p:graphicFrame>
        <p:nvGraphicFramePr>
          <p:cNvPr id="4" name="Chart 3"/>
          <p:cNvGraphicFramePr>
            <a:graphicFrameLocks/>
          </p:cNvGraphicFramePr>
          <p:nvPr>
            <p:extLst>
              <p:ext uri="{D42A27DB-BD31-4B8C-83A1-F6EECF244321}">
                <p14:modId xmlns:p14="http://schemas.microsoft.com/office/powerpoint/2010/main" val="2226650675"/>
              </p:ext>
            </p:extLst>
          </p:nvPr>
        </p:nvGraphicFramePr>
        <p:xfrm>
          <a:off x="484909" y="1631373"/>
          <a:ext cx="7772400" cy="4648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054903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Rejection regions based on bivariate distribution of scores</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3734466846"/>
              </p:ext>
            </p:extLst>
          </p:nvPr>
        </p:nvGraphicFramePr>
        <p:xfrm>
          <a:off x="1703752" y="2047220"/>
          <a:ext cx="5225142" cy="1854200"/>
        </p:xfrm>
        <a:graphic>
          <a:graphicData uri="http://schemas.openxmlformats.org/drawingml/2006/table">
            <a:tbl>
              <a:tblPr firstRow="1" bandRow="1">
                <a:tableStyleId>{5C22544A-7EE6-4342-B048-85BDC9FD1C3A}</a:tableStyleId>
              </a:tblPr>
              <a:tblGrid>
                <a:gridCol w="870857"/>
                <a:gridCol w="870857"/>
                <a:gridCol w="870857"/>
                <a:gridCol w="870857"/>
                <a:gridCol w="870857"/>
                <a:gridCol w="870857"/>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S</a:t>
                      </a:r>
                      <a:r>
                        <a:rPr lang="en-US" baseline="-25000" dirty="0" smtClean="0"/>
                        <a:t>A</a:t>
                      </a:r>
                      <a:r>
                        <a:rPr lang="en-US" dirty="0" smtClean="0"/>
                        <a:t>=6</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S</a:t>
                      </a:r>
                      <a:r>
                        <a:rPr lang="en-US" baseline="-25000" dirty="0" smtClean="0"/>
                        <a:t>A</a:t>
                      </a:r>
                      <a:r>
                        <a:rPr lang="en-US" dirty="0" smtClean="0"/>
                        <a:t>=7</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S</a:t>
                      </a:r>
                      <a:r>
                        <a:rPr lang="en-US" baseline="-25000" dirty="0" smtClean="0"/>
                        <a:t>A</a:t>
                      </a:r>
                      <a:r>
                        <a:rPr lang="en-US" dirty="0" smtClean="0"/>
                        <a:t>=8</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S</a:t>
                      </a:r>
                      <a:r>
                        <a:rPr lang="en-US" baseline="-25000" dirty="0" smtClean="0"/>
                        <a:t>A</a:t>
                      </a:r>
                      <a:r>
                        <a:rPr lang="en-US" dirty="0" smtClean="0"/>
                        <a:t>=9</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S</a:t>
                      </a:r>
                      <a:r>
                        <a:rPr lang="en-US" baseline="-25000" dirty="0" smtClean="0"/>
                        <a:t>A</a:t>
                      </a:r>
                      <a:r>
                        <a:rPr lang="en-US" dirty="0" smtClean="0"/>
                        <a:t>=10</a:t>
                      </a:r>
                      <a:endParaRPr lang="en-US" dirty="0"/>
                    </a:p>
                  </a:txBody>
                  <a:tcPr/>
                </a:tc>
                <a:tc>
                  <a:txBody>
                    <a:bodyPr/>
                    <a:lstStyle/>
                    <a:p>
                      <a:pPr algn="ctr"/>
                      <a:endParaRPr lang="en-US" dirty="0"/>
                    </a:p>
                  </a:txBody>
                  <a:tcPr/>
                </a:tc>
              </a:tr>
              <a:tr h="370840">
                <a:tc>
                  <a:txBody>
                    <a:bodyPr/>
                    <a:lstStyle/>
                    <a:p>
                      <a:pPr algn="ctr"/>
                      <a:r>
                        <a:rPr lang="en-US" dirty="0" smtClean="0"/>
                        <a:t>---</a:t>
                      </a:r>
                      <a:endParaRPr lang="en-US" dirty="0"/>
                    </a:p>
                  </a:txBody>
                  <a:tcPr/>
                </a:tc>
                <a:tc>
                  <a:txBody>
                    <a:bodyPr/>
                    <a:lstStyle/>
                    <a:p>
                      <a:pPr algn="ctr"/>
                      <a:r>
                        <a:rPr lang="en-US" dirty="0" smtClean="0"/>
                        <a:t>---</a:t>
                      </a:r>
                      <a:endParaRPr lang="en-US" dirty="0"/>
                    </a:p>
                  </a:txBody>
                  <a:tcPr/>
                </a:tc>
                <a:tc>
                  <a:txBody>
                    <a:bodyPr/>
                    <a:lstStyle/>
                    <a:p>
                      <a:pPr algn="ctr"/>
                      <a:r>
                        <a:rPr lang="en-US" dirty="0" smtClean="0"/>
                        <a:t>---</a:t>
                      </a:r>
                      <a:endParaRPr lang="en-US" dirty="0"/>
                    </a:p>
                  </a:txBody>
                  <a:tcPr/>
                </a:tc>
                <a:tc>
                  <a:txBody>
                    <a:bodyPr/>
                    <a:lstStyle/>
                    <a:p>
                      <a:pPr algn="ctr"/>
                      <a:r>
                        <a:rPr lang="en-US" dirty="0" smtClean="0"/>
                        <a:t>---</a:t>
                      </a:r>
                      <a:endParaRPr lang="en-US" dirty="0"/>
                    </a:p>
                  </a:txBody>
                  <a:tcPr/>
                </a:tc>
                <a:tc>
                  <a:txBody>
                    <a:bodyPr/>
                    <a:lstStyle/>
                    <a:p>
                      <a:pPr algn="ctr"/>
                      <a:r>
                        <a:rPr lang="en-US" dirty="0" smtClean="0"/>
                        <a:t>A</a:t>
                      </a:r>
                      <a:endParaRPr lang="en-US" dirty="0"/>
                    </a:p>
                  </a:txBody>
                  <a:tcPr/>
                </a:tc>
                <a:tc>
                  <a:txBody>
                    <a:bodyPr/>
                    <a:lstStyle/>
                    <a:p>
                      <a:pPr algn="ctr"/>
                      <a:r>
                        <a:rPr lang="en-US" dirty="0" smtClean="0"/>
                        <a:t>S</a:t>
                      </a:r>
                      <a:r>
                        <a:rPr lang="en-US" baseline="-25000" dirty="0" smtClean="0"/>
                        <a:t>B</a:t>
                      </a:r>
                      <a:r>
                        <a:rPr lang="en-US" dirty="0" smtClean="0"/>
                        <a:t>=3</a:t>
                      </a:r>
                      <a:endParaRPr lang="en-US" dirty="0"/>
                    </a:p>
                  </a:txBody>
                  <a:tcPr/>
                </a:tc>
              </a:tr>
              <a:tr h="370840">
                <a:tc>
                  <a:txBody>
                    <a:bodyPr/>
                    <a:lstStyle/>
                    <a:p>
                      <a:pPr algn="ctr"/>
                      <a:r>
                        <a:rPr lang="en-US" dirty="0" smtClean="0"/>
                        <a:t>---</a:t>
                      </a:r>
                      <a:endParaRPr lang="en-US" dirty="0"/>
                    </a:p>
                  </a:txBody>
                  <a:tcPr/>
                </a:tc>
                <a:tc>
                  <a:txBody>
                    <a:bodyPr/>
                    <a:lstStyle/>
                    <a:p>
                      <a:pPr algn="ctr"/>
                      <a:r>
                        <a:rPr lang="en-US" dirty="0" smtClean="0"/>
                        <a:t>---</a:t>
                      </a:r>
                      <a:endParaRPr lang="en-US" dirty="0"/>
                    </a:p>
                  </a:txBody>
                  <a:tcPr/>
                </a:tc>
                <a:tc>
                  <a:txBody>
                    <a:bodyPr/>
                    <a:lstStyle/>
                    <a:p>
                      <a:pPr algn="ctr"/>
                      <a:r>
                        <a:rPr lang="en-US" dirty="0" smtClean="0"/>
                        <a:t>---</a:t>
                      </a:r>
                      <a:endParaRPr lang="en-US" dirty="0"/>
                    </a:p>
                  </a:txBody>
                  <a:tcPr/>
                </a:tc>
                <a:tc>
                  <a:txBody>
                    <a:bodyPr/>
                    <a:lstStyle/>
                    <a:p>
                      <a:pPr algn="ctr"/>
                      <a:r>
                        <a:rPr lang="en-US" dirty="0" smtClean="0"/>
                        <a:t>---</a:t>
                      </a:r>
                      <a:endParaRPr lang="en-US" dirty="0"/>
                    </a:p>
                  </a:txBody>
                  <a:tcPr/>
                </a:tc>
                <a:tc>
                  <a:txBody>
                    <a:bodyPr/>
                    <a:lstStyle/>
                    <a:p>
                      <a:pPr algn="ctr"/>
                      <a:r>
                        <a:rPr lang="en-US" dirty="0" smtClean="0"/>
                        <a:t>A</a:t>
                      </a:r>
                      <a:endParaRPr lang="en-US" dirty="0"/>
                    </a:p>
                  </a:txBody>
                  <a:tcPr/>
                </a:tc>
                <a:tc>
                  <a:txBody>
                    <a:bodyPr/>
                    <a:lstStyle/>
                    <a:p>
                      <a:pPr algn="ctr"/>
                      <a:r>
                        <a:rPr lang="en-US" dirty="0" smtClean="0"/>
                        <a:t>S</a:t>
                      </a:r>
                      <a:r>
                        <a:rPr lang="en-US" baseline="-25000" dirty="0" smtClean="0"/>
                        <a:t>B</a:t>
                      </a:r>
                      <a:r>
                        <a:rPr lang="en-US" dirty="0" smtClean="0"/>
                        <a:t>=4</a:t>
                      </a:r>
                      <a:endParaRPr lang="en-US" dirty="0"/>
                    </a:p>
                  </a:txBody>
                  <a:tcPr/>
                </a:tc>
              </a:tr>
              <a:tr h="370840">
                <a:tc>
                  <a:txBody>
                    <a:bodyPr/>
                    <a:lstStyle/>
                    <a:p>
                      <a:pPr algn="ctr"/>
                      <a:r>
                        <a:rPr lang="en-US" dirty="0" smtClean="0"/>
                        <a:t>---</a:t>
                      </a:r>
                      <a:endParaRPr lang="en-US" dirty="0"/>
                    </a:p>
                  </a:txBody>
                  <a:tcPr/>
                </a:tc>
                <a:tc>
                  <a:txBody>
                    <a:bodyPr/>
                    <a:lstStyle/>
                    <a:p>
                      <a:pPr algn="ctr"/>
                      <a:r>
                        <a:rPr lang="en-US" dirty="0" smtClean="0"/>
                        <a:t>---</a:t>
                      </a:r>
                      <a:endParaRPr lang="en-US" dirty="0"/>
                    </a:p>
                  </a:txBody>
                  <a:tcPr/>
                </a:tc>
                <a:tc>
                  <a:txBody>
                    <a:bodyPr/>
                    <a:lstStyle/>
                    <a:p>
                      <a:pPr algn="ctr"/>
                      <a:r>
                        <a:rPr lang="en-US" dirty="0" smtClean="0"/>
                        <a:t>---</a:t>
                      </a:r>
                      <a:endParaRPr lang="en-US" dirty="0"/>
                    </a:p>
                  </a:txBody>
                  <a:tcPr/>
                </a:tc>
                <a:tc>
                  <a:txBody>
                    <a:bodyPr/>
                    <a:lstStyle/>
                    <a:p>
                      <a:pPr algn="ctr"/>
                      <a:r>
                        <a:rPr lang="en-US" dirty="0" smtClean="0"/>
                        <a:t>---</a:t>
                      </a:r>
                      <a:endParaRPr lang="en-US" dirty="0"/>
                    </a:p>
                  </a:txBody>
                  <a:tcPr/>
                </a:tc>
                <a:tc>
                  <a:txBody>
                    <a:bodyPr/>
                    <a:lstStyle/>
                    <a:p>
                      <a:pPr algn="ctr"/>
                      <a:r>
                        <a:rPr lang="en-US" dirty="0" smtClean="0"/>
                        <a:t>A</a:t>
                      </a:r>
                      <a:endParaRPr lang="en-US" dirty="0"/>
                    </a:p>
                  </a:txBody>
                  <a:tcPr/>
                </a:tc>
                <a:tc>
                  <a:txBody>
                    <a:bodyPr/>
                    <a:lstStyle/>
                    <a:p>
                      <a:pPr algn="ctr"/>
                      <a:r>
                        <a:rPr lang="en-US" dirty="0" smtClean="0"/>
                        <a:t>S</a:t>
                      </a:r>
                      <a:r>
                        <a:rPr lang="en-US" baseline="-25000" dirty="0" smtClean="0"/>
                        <a:t>B</a:t>
                      </a:r>
                      <a:r>
                        <a:rPr lang="en-US" dirty="0" smtClean="0"/>
                        <a:t>=5</a:t>
                      </a:r>
                      <a:endParaRPr lang="en-US" dirty="0"/>
                    </a:p>
                  </a:txBody>
                  <a:tcPr/>
                </a:tc>
              </a:tr>
              <a:tr h="370840">
                <a:tc>
                  <a:txBody>
                    <a:bodyPr/>
                    <a:lstStyle/>
                    <a:p>
                      <a:pPr algn="ctr"/>
                      <a:r>
                        <a:rPr lang="en-US" dirty="0" smtClean="0"/>
                        <a:t>B</a:t>
                      </a:r>
                      <a:endParaRPr lang="en-US" dirty="0"/>
                    </a:p>
                  </a:txBody>
                  <a:tcPr/>
                </a:tc>
                <a:tc>
                  <a:txBody>
                    <a:bodyPr/>
                    <a:lstStyle/>
                    <a:p>
                      <a:pPr algn="ctr"/>
                      <a:r>
                        <a:rPr lang="en-US" dirty="0" smtClean="0"/>
                        <a:t>B</a:t>
                      </a:r>
                      <a:endParaRPr lang="en-US" dirty="0"/>
                    </a:p>
                  </a:txBody>
                  <a:tcPr/>
                </a:tc>
                <a:tc>
                  <a:txBody>
                    <a:bodyPr/>
                    <a:lstStyle/>
                    <a:p>
                      <a:pPr algn="ctr"/>
                      <a:r>
                        <a:rPr lang="en-US" dirty="0" smtClean="0"/>
                        <a:t>B</a:t>
                      </a:r>
                      <a:endParaRPr lang="en-US" dirty="0"/>
                    </a:p>
                  </a:txBody>
                  <a:tcPr/>
                </a:tc>
                <a:tc>
                  <a:txBody>
                    <a:bodyPr/>
                    <a:lstStyle/>
                    <a:p>
                      <a:pPr algn="ctr"/>
                      <a:r>
                        <a:rPr lang="en-US" dirty="0" smtClean="0"/>
                        <a:t>AB</a:t>
                      </a:r>
                      <a:endParaRPr lang="en-US" dirty="0"/>
                    </a:p>
                  </a:txBody>
                  <a:tcPr/>
                </a:tc>
                <a:tc>
                  <a:txBody>
                    <a:bodyPr/>
                    <a:lstStyle/>
                    <a:p>
                      <a:pPr algn="ctr"/>
                      <a:r>
                        <a:rPr lang="en-US" dirty="0" smtClean="0"/>
                        <a:t>AB</a:t>
                      </a:r>
                      <a:endParaRPr lang="en-US" dirty="0"/>
                    </a:p>
                  </a:txBody>
                  <a:tcPr/>
                </a:tc>
                <a:tc>
                  <a:txBody>
                    <a:bodyPr/>
                    <a:lstStyle/>
                    <a:p>
                      <a:pPr algn="ctr"/>
                      <a:r>
                        <a:rPr lang="en-US" dirty="0" smtClean="0"/>
                        <a:t>S</a:t>
                      </a:r>
                      <a:r>
                        <a:rPr lang="en-US" baseline="-25000" dirty="0" smtClean="0"/>
                        <a:t>B</a:t>
                      </a:r>
                      <a:r>
                        <a:rPr lang="en-US" dirty="0" smtClean="0"/>
                        <a:t>=6</a:t>
                      </a:r>
                      <a:endParaRPr lang="en-US" dirty="0"/>
                    </a:p>
                  </a:txBody>
                  <a:tcPr/>
                </a:tc>
              </a:tr>
            </a:tbl>
          </a:graphicData>
        </a:graphic>
      </p:graphicFrame>
      <p:sp>
        <p:nvSpPr>
          <p:cNvPr id="4" name="TextBox 3"/>
          <p:cNvSpPr txBox="1"/>
          <p:nvPr/>
        </p:nvSpPr>
        <p:spPr>
          <a:xfrm>
            <a:off x="1828800" y="1523999"/>
            <a:ext cx="2725426" cy="461665"/>
          </a:xfrm>
          <a:prstGeom prst="rect">
            <a:avLst/>
          </a:prstGeom>
          <a:noFill/>
        </p:spPr>
        <p:txBody>
          <a:bodyPr wrap="none" rtlCol="0">
            <a:spAutoFit/>
          </a:bodyPr>
          <a:lstStyle/>
          <a:p>
            <a:r>
              <a:rPr lang="en-US" sz="2400" dirty="0" smtClean="0"/>
              <a:t>Modified </a:t>
            </a:r>
            <a:r>
              <a:rPr lang="en-US" sz="2400" dirty="0" err="1" smtClean="0"/>
              <a:t>Bonferroni</a:t>
            </a:r>
            <a:endParaRPr lang="en-US" sz="2400" dirty="0"/>
          </a:p>
        </p:txBody>
      </p:sp>
      <p:graphicFrame>
        <p:nvGraphicFramePr>
          <p:cNvPr id="6" name="Table 5"/>
          <p:cNvGraphicFramePr>
            <a:graphicFrameLocks noGrp="1"/>
          </p:cNvGraphicFramePr>
          <p:nvPr>
            <p:extLst>
              <p:ext uri="{D42A27DB-BD31-4B8C-83A1-F6EECF244321}">
                <p14:modId xmlns:p14="http://schemas.microsoft.com/office/powerpoint/2010/main" val="948610563"/>
              </p:ext>
            </p:extLst>
          </p:nvPr>
        </p:nvGraphicFramePr>
        <p:xfrm>
          <a:off x="1676400" y="4495800"/>
          <a:ext cx="5257800" cy="1854200"/>
        </p:xfrm>
        <a:graphic>
          <a:graphicData uri="http://schemas.openxmlformats.org/drawingml/2006/table">
            <a:tbl>
              <a:tblPr firstRow="1" bandRow="1">
                <a:tableStyleId>{5C22544A-7EE6-4342-B048-85BDC9FD1C3A}</a:tableStyleId>
              </a:tblPr>
              <a:tblGrid>
                <a:gridCol w="914400"/>
                <a:gridCol w="838200"/>
                <a:gridCol w="914400"/>
                <a:gridCol w="838200"/>
                <a:gridCol w="838200"/>
                <a:gridCol w="914400"/>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S</a:t>
                      </a:r>
                      <a:r>
                        <a:rPr lang="en-US" baseline="-25000" dirty="0" smtClean="0"/>
                        <a:t>A</a:t>
                      </a:r>
                      <a:r>
                        <a:rPr lang="en-US" dirty="0" smtClean="0"/>
                        <a:t>=6</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S</a:t>
                      </a:r>
                      <a:r>
                        <a:rPr lang="en-US" baseline="-25000" dirty="0" smtClean="0"/>
                        <a:t>A</a:t>
                      </a:r>
                      <a:r>
                        <a:rPr lang="en-US" dirty="0" smtClean="0"/>
                        <a:t>=7</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S</a:t>
                      </a:r>
                      <a:r>
                        <a:rPr lang="en-US" baseline="-25000" dirty="0" smtClean="0"/>
                        <a:t>A</a:t>
                      </a:r>
                      <a:r>
                        <a:rPr lang="en-US" dirty="0" smtClean="0"/>
                        <a:t>=8</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S</a:t>
                      </a:r>
                      <a:r>
                        <a:rPr lang="en-US" baseline="-25000" dirty="0" smtClean="0"/>
                        <a:t>A</a:t>
                      </a:r>
                      <a:r>
                        <a:rPr lang="en-US" dirty="0" smtClean="0"/>
                        <a:t>=9</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S</a:t>
                      </a:r>
                      <a:r>
                        <a:rPr lang="en-US" baseline="-25000" dirty="0" smtClean="0"/>
                        <a:t>A</a:t>
                      </a:r>
                      <a:r>
                        <a:rPr lang="en-US" dirty="0" smtClean="0"/>
                        <a:t>=10</a:t>
                      </a:r>
                      <a:endParaRPr lang="en-US" dirty="0"/>
                    </a:p>
                  </a:txBody>
                  <a:tcPr/>
                </a:tc>
                <a:tc>
                  <a:txBody>
                    <a:bodyPr/>
                    <a:lstStyle/>
                    <a:p>
                      <a:pPr algn="ctr"/>
                      <a:endParaRPr lang="en-US" dirty="0"/>
                    </a:p>
                  </a:txBody>
                  <a:tcPr/>
                </a:tc>
              </a:tr>
              <a:tr h="370840">
                <a:tc>
                  <a:txBody>
                    <a:bodyPr/>
                    <a:lstStyle/>
                    <a:p>
                      <a:pPr algn="ctr"/>
                      <a:r>
                        <a:rPr lang="en-US" dirty="0" smtClean="0"/>
                        <a:t>---</a:t>
                      </a:r>
                      <a:endParaRPr lang="en-US" dirty="0"/>
                    </a:p>
                  </a:txBody>
                  <a:tcPr/>
                </a:tc>
                <a:tc>
                  <a:txBody>
                    <a:bodyPr/>
                    <a:lstStyle/>
                    <a:p>
                      <a:pPr algn="ctr"/>
                      <a:r>
                        <a:rPr lang="en-US" dirty="0" smtClean="0"/>
                        <a:t>---</a:t>
                      </a:r>
                      <a:endParaRPr lang="en-US" dirty="0"/>
                    </a:p>
                  </a:txBody>
                  <a:tcPr/>
                </a:tc>
                <a:tc>
                  <a:txBody>
                    <a:bodyPr/>
                    <a:lstStyle/>
                    <a:p>
                      <a:pPr algn="ctr"/>
                      <a:r>
                        <a:rPr lang="en-US" dirty="0" smtClean="0"/>
                        <a:t>---</a:t>
                      </a:r>
                      <a:endParaRPr lang="en-US" dirty="0"/>
                    </a:p>
                  </a:txBody>
                  <a:tcPr/>
                </a:tc>
                <a:tc>
                  <a:txBody>
                    <a:bodyPr/>
                    <a:lstStyle/>
                    <a:p>
                      <a:pPr algn="ctr"/>
                      <a:r>
                        <a:rPr lang="en-US" dirty="0" smtClean="0"/>
                        <a:t>---</a:t>
                      </a:r>
                      <a:endParaRPr lang="en-US" dirty="0"/>
                    </a:p>
                  </a:txBody>
                  <a:tcPr/>
                </a:tc>
                <a:tc>
                  <a:txBody>
                    <a:bodyPr/>
                    <a:lstStyle/>
                    <a:p>
                      <a:pPr algn="ctr"/>
                      <a:r>
                        <a:rPr lang="en-US" dirty="0" smtClean="0"/>
                        <a:t>A</a:t>
                      </a:r>
                      <a:endParaRPr lang="en-US" dirty="0"/>
                    </a:p>
                  </a:txBody>
                  <a:tcPr/>
                </a:tc>
                <a:tc>
                  <a:txBody>
                    <a:bodyPr/>
                    <a:lstStyle/>
                    <a:p>
                      <a:pPr algn="ctr"/>
                      <a:r>
                        <a:rPr lang="en-US" dirty="0" smtClean="0"/>
                        <a:t>S</a:t>
                      </a:r>
                      <a:r>
                        <a:rPr lang="en-US" baseline="-25000" dirty="0" smtClean="0"/>
                        <a:t>B</a:t>
                      </a:r>
                      <a:r>
                        <a:rPr lang="en-US" dirty="0" smtClean="0"/>
                        <a:t>=3</a:t>
                      </a:r>
                      <a:endParaRPr lang="en-US" dirty="0"/>
                    </a:p>
                  </a:txBody>
                  <a:tcPr/>
                </a:tc>
              </a:tr>
              <a:tr h="370840">
                <a:tc>
                  <a:txBody>
                    <a:bodyPr/>
                    <a:lstStyle/>
                    <a:p>
                      <a:pPr algn="ctr"/>
                      <a:r>
                        <a:rPr lang="en-US" dirty="0" smtClean="0"/>
                        <a:t>---</a:t>
                      </a:r>
                      <a:endParaRPr lang="en-US" dirty="0"/>
                    </a:p>
                  </a:txBody>
                  <a:tcPr/>
                </a:tc>
                <a:tc>
                  <a:txBody>
                    <a:bodyPr/>
                    <a:lstStyle/>
                    <a:p>
                      <a:pPr algn="ctr"/>
                      <a:r>
                        <a:rPr lang="en-US" dirty="0" smtClean="0"/>
                        <a:t>---</a:t>
                      </a:r>
                      <a:endParaRPr lang="en-US" dirty="0"/>
                    </a:p>
                  </a:txBody>
                  <a:tcPr/>
                </a:tc>
                <a:tc>
                  <a:txBody>
                    <a:bodyPr/>
                    <a:lstStyle/>
                    <a:p>
                      <a:pPr algn="ctr"/>
                      <a:r>
                        <a:rPr lang="en-US" dirty="0" smtClean="0"/>
                        <a:t>---</a:t>
                      </a:r>
                      <a:endParaRPr lang="en-US" dirty="0"/>
                    </a:p>
                  </a:txBody>
                  <a:tcPr/>
                </a:tc>
                <a:tc>
                  <a:txBody>
                    <a:bodyPr/>
                    <a:lstStyle/>
                    <a:p>
                      <a:pPr algn="ctr"/>
                      <a:r>
                        <a:rPr lang="en-US" dirty="0" smtClean="0"/>
                        <a:t>---</a:t>
                      </a:r>
                      <a:endParaRPr lang="en-US" dirty="0"/>
                    </a:p>
                  </a:txBody>
                  <a:tcPr/>
                </a:tc>
                <a:tc>
                  <a:txBody>
                    <a:bodyPr/>
                    <a:lstStyle/>
                    <a:p>
                      <a:pPr algn="ctr"/>
                      <a:r>
                        <a:rPr lang="en-US" dirty="0" smtClean="0"/>
                        <a:t>A</a:t>
                      </a:r>
                      <a:endParaRPr lang="en-US" dirty="0"/>
                    </a:p>
                  </a:txBody>
                  <a:tcPr/>
                </a:tc>
                <a:tc>
                  <a:txBody>
                    <a:bodyPr/>
                    <a:lstStyle/>
                    <a:p>
                      <a:pPr algn="ctr"/>
                      <a:r>
                        <a:rPr lang="en-US" dirty="0" smtClean="0"/>
                        <a:t>S</a:t>
                      </a:r>
                      <a:r>
                        <a:rPr lang="en-US" baseline="-25000" dirty="0" smtClean="0"/>
                        <a:t>B</a:t>
                      </a:r>
                      <a:r>
                        <a:rPr lang="en-US" dirty="0" smtClean="0"/>
                        <a:t>=4</a:t>
                      </a:r>
                      <a:endParaRPr lang="en-US" dirty="0"/>
                    </a:p>
                  </a:txBody>
                  <a:tcPr/>
                </a:tc>
              </a:tr>
              <a:tr h="370840">
                <a:tc>
                  <a:txBody>
                    <a:bodyPr/>
                    <a:lstStyle/>
                    <a:p>
                      <a:pPr algn="ctr"/>
                      <a:r>
                        <a:rPr lang="en-US" dirty="0" smtClean="0"/>
                        <a:t>---</a:t>
                      </a:r>
                      <a:endParaRPr lang="en-US" dirty="0"/>
                    </a:p>
                  </a:txBody>
                  <a:tcPr/>
                </a:tc>
                <a:tc>
                  <a:txBody>
                    <a:bodyPr/>
                    <a:lstStyle/>
                    <a:p>
                      <a:pPr algn="ctr"/>
                      <a:r>
                        <a:rPr lang="en-US" dirty="0" smtClean="0"/>
                        <a:t>---</a:t>
                      </a:r>
                      <a:endParaRPr lang="en-US" dirty="0"/>
                    </a:p>
                  </a:txBody>
                  <a:tcPr/>
                </a:tc>
                <a:tc>
                  <a:txBody>
                    <a:bodyPr/>
                    <a:lstStyle/>
                    <a:p>
                      <a:pPr algn="ctr"/>
                      <a:r>
                        <a:rPr lang="en-US" dirty="0" smtClean="0"/>
                        <a:t>---</a:t>
                      </a:r>
                      <a:endParaRPr lang="en-US" dirty="0"/>
                    </a:p>
                  </a:txBody>
                  <a:tcPr/>
                </a:tc>
                <a:tc>
                  <a:txBody>
                    <a:bodyPr/>
                    <a:lstStyle/>
                    <a:p>
                      <a:pPr algn="ctr"/>
                      <a:r>
                        <a:rPr lang="en-US" dirty="0" smtClean="0"/>
                        <a:t>---</a:t>
                      </a:r>
                      <a:endParaRPr lang="en-US" dirty="0"/>
                    </a:p>
                  </a:txBody>
                  <a:tcPr/>
                </a:tc>
                <a:tc>
                  <a:txBody>
                    <a:bodyPr/>
                    <a:lstStyle/>
                    <a:p>
                      <a:pPr algn="ctr"/>
                      <a:r>
                        <a:rPr lang="en-US" dirty="0" smtClean="0"/>
                        <a:t>A</a:t>
                      </a:r>
                      <a:endParaRPr lang="en-US" dirty="0"/>
                    </a:p>
                  </a:txBody>
                  <a:tcPr/>
                </a:tc>
                <a:tc>
                  <a:txBody>
                    <a:bodyPr/>
                    <a:lstStyle/>
                    <a:p>
                      <a:pPr algn="ctr"/>
                      <a:r>
                        <a:rPr lang="en-US" dirty="0" smtClean="0"/>
                        <a:t>S</a:t>
                      </a:r>
                      <a:r>
                        <a:rPr lang="en-US" baseline="-25000" dirty="0" smtClean="0"/>
                        <a:t>B</a:t>
                      </a:r>
                      <a:r>
                        <a:rPr lang="en-US" dirty="0" smtClean="0"/>
                        <a:t>=5</a:t>
                      </a:r>
                      <a:endParaRPr lang="en-US" dirty="0"/>
                    </a:p>
                  </a:txBody>
                  <a:tcPr/>
                </a:tc>
              </a:tr>
              <a:tr h="370840">
                <a:tc>
                  <a:txBody>
                    <a:bodyPr/>
                    <a:lstStyle/>
                    <a:p>
                      <a:pPr algn="ctr"/>
                      <a:r>
                        <a:rPr lang="en-US" dirty="0" smtClean="0"/>
                        <a:t>B</a:t>
                      </a:r>
                      <a:endParaRPr lang="en-US" dirty="0"/>
                    </a:p>
                  </a:txBody>
                  <a:tcPr/>
                </a:tc>
                <a:tc>
                  <a:txBody>
                    <a:bodyPr/>
                    <a:lstStyle/>
                    <a:p>
                      <a:pPr algn="ctr"/>
                      <a:r>
                        <a:rPr lang="en-US" dirty="0" smtClean="0"/>
                        <a:t>B</a:t>
                      </a:r>
                      <a:endParaRPr lang="en-US" dirty="0"/>
                    </a:p>
                  </a:txBody>
                  <a:tcPr/>
                </a:tc>
                <a:tc>
                  <a:txBody>
                    <a:bodyPr/>
                    <a:lstStyle/>
                    <a:p>
                      <a:pPr algn="ctr"/>
                      <a:r>
                        <a:rPr lang="en-US" dirty="0" smtClean="0"/>
                        <a:t>AB</a:t>
                      </a:r>
                      <a:endParaRPr lang="en-US" dirty="0"/>
                    </a:p>
                  </a:txBody>
                  <a:tcPr/>
                </a:tc>
                <a:tc>
                  <a:txBody>
                    <a:bodyPr/>
                    <a:lstStyle/>
                    <a:p>
                      <a:pPr algn="ctr"/>
                      <a:r>
                        <a:rPr lang="en-US" dirty="0" smtClean="0"/>
                        <a:t>AB</a:t>
                      </a:r>
                      <a:endParaRPr lang="en-US" dirty="0"/>
                    </a:p>
                  </a:txBody>
                  <a:tcPr/>
                </a:tc>
                <a:tc>
                  <a:txBody>
                    <a:bodyPr/>
                    <a:lstStyle/>
                    <a:p>
                      <a:pPr algn="ctr"/>
                      <a:r>
                        <a:rPr lang="en-US" dirty="0" smtClean="0"/>
                        <a:t>AB</a:t>
                      </a:r>
                      <a:endParaRPr lang="en-US" dirty="0"/>
                    </a:p>
                  </a:txBody>
                  <a:tcPr/>
                </a:tc>
                <a:tc>
                  <a:txBody>
                    <a:bodyPr/>
                    <a:lstStyle/>
                    <a:p>
                      <a:pPr algn="ctr"/>
                      <a:r>
                        <a:rPr lang="en-US" dirty="0" smtClean="0"/>
                        <a:t>S</a:t>
                      </a:r>
                      <a:r>
                        <a:rPr lang="en-US" baseline="-25000" dirty="0" smtClean="0"/>
                        <a:t>B</a:t>
                      </a:r>
                      <a:r>
                        <a:rPr lang="en-US" dirty="0" smtClean="0"/>
                        <a:t>=6</a:t>
                      </a:r>
                      <a:endParaRPr lang="en-US" dirty="0"/>
                    </a:p>
                  </a:txBody>
                  <a:tcPr/>
                </a:tc>
              </a:tr>
            </a:tbl>
          </a:graphicData>
        </a:graphic>
      </p:graphicFrame>
      <p:sp>
        <p:nvSpPr>
          <p:cNvPr id="7" name="TextBox 6"/>
          <p:cNvSpPr txBox="1"/>
          <p:nvPr/>
        </p:nvSpPr>
        <p:spPr>
          <a:xfrm>
            <a:off x="1966221" y="4038600"/>
            <a:ext cx="1192634" cy="400110"/>
          </a:xfrm>
          <a:prstGeom prst="rect">
            <a:avLst/>
          </a:prstGeom>
          <a:noFill/>
        </p:spPr>
        <p:txBody>
          <a:bodyPr wrap="none" rtlCol="0">
            <a:spAutoFit/>
          </a:bodyPr>
          <a:lstStyle/>
          <a:p>
            <a:r>
              <a:rPr lang="en-US" sz="2000" dirty="0" smtClean="0"/>
              <a:t>Hochberg</a:t>
            </a:r>
            <a:endParaRPr lang="en-US" sz="2000" dirty="0"/>
          </a:p>
        </p:txBody>
      </p:sp>
    </p:spTree>
    <p:extLst>
      <p:ext uri="{BB962C8B-B14F-4D97-AF65-F5344CB8AC3E}">
        <p14:creationId xmlns:p14="http://schemas.microsoft.com/office/powerpoint/2010/main" val="40287910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Return to Rodent Carcinogenicity Study</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Most-extreme P-value = 0.0342 (Liver, Hepatocellular Carcinoma)</a:t>
                </a:r>
              </a:p>
              <a:p>
                <a:r>
                  <a:rPr lang="en-US" dirty="0" smtClean="0"/>
                  <a:t>Base Method:  </a:t>
                </a:r>
                <a14:m>
                  <m:oMath xmlns:m="http://schemas.openxmlformats.org/officeDocument/2006/math">
                    <m:sSub>
                      <m:sSubPr>
                        <m:ctrlPr>
                          <a:rPr lang="en-US" i="1" smtClean="0">
                            <a:latin typeface="Cambria Math"/>
                          </a:rPr>
                        </m:ctrlPr>
                      </m:sSubPr>
                      <m:e>
                        <m:r>
                          <a:rPr lang="en-US" b="0" i="1" smtClean="0">
                            <a:latin typeface="Cambria Math"/>
                          </a:rPr>
                          <m:t>𝑃</m:t>
                        </m:r>
                      </m:e>
                      <m:sub>
                        <m:r>
                          <a:rPr lang="en-US" b="0" i="1" smtClean="0">
                            <a:latin typeface="Cambria Math"/>
                          </a:rPr>
                          <m:t>[1]</m:t>
                        </m:r>
                      </m:sub>
                    </m:sSub>
                    <m:r>
                      <a:rPr lang="en-US" b="0" i="1" smtClean="0">
                        <a:latin typeface="Cambria Math"/>
                      </a:rPr>
                      <m:t>=1−</m:t>
                    </m:r>
                    <m:sSup>
                      <m:sSupPr>
                        <m:ctrlPr>
                          <a:rPr lang="en-US" b="0" i="1" smtClean="0">
                            <a:latin typeface="Cambria Math"/>
                          </a:rPr>
                        </m:ctrlPr>
                      </m:sSupPr>
                      <m:e>
                        <m:r>
                          <a:rPr lang="en-US" b="0" i="1" smtClean="0">
                            <a:latin typeface="Cambria Math"/>
                          </a:rPr>
                          <m:t>(1−</m:t>
                        </m:r>
                        <m:sSub>
                          <m:sSubPr>
                            <m:ctrlPr>
                              <a:rPr lang="en-US" b="0" i="1" smtClean="0">
                                <a:latin typeface="Cambria Math"/>
                              </a:rPr>
                            </m:ctrlPr>
                          </m:sSubPr>
                          <m:e>
                            <m:r>
                              <a:rPr lang="en-US" b="0" i="1" smtClean="0">
                                <a:latin typeface="Cambria Math"/>
                              </a:rPr>
                              <m:t>𝑃</m:t>
                            </m:r>
                          </m:e>
                          <m:sub>
                            <m:d>
                              <m:dPr>
                                <m:ctrlPr>
                                  <a:rPr lang="en-US" b="0" i="1" smtClean="0">
                                    <a:latin typeface="Cambria Math"/>
                                  </a:rPr>
                                </m:ctrlPr>
                              </m:dPr>
                              <m:e>
                                <m:r>
                                  <a:rPr lang="en-US" b="0" i="1" smtClean="0">
                                    <a:latin typeface="Cambria Math"/>
                                  </a:rPr>
                                  <m:t>1</m:t>
                                </m:r>
                              </m:e>
                            </m:d>
                          </m:sub>
                        </m:sSub>
                        <m:r>
                          <a:rPr lang="en-US" b="0" i="1" smtClean="0">
                            <a:latin typeface="Cambria Math"/>
                          </a:rPr>
                          <m:t>)</m:t>
                        </m:r>
                      </m:e>
                      <m:sup>
                        <m:r>
                          <a:rPr lang="en-US" b="0" i="1" smtClean="0">
                            <a:latin typeface="Cambria Math"/>
                          </a:rPr>
                          <m:t>𝐾</m:t>
                        </m:r>
                      </m:sup>
                    </m:sSup>
                  </m:oMath>
                </a14:m>
                <a:endParaRPr lang="en-US" dirty="0" smtClean="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630" t="-1752"/>
                </a:stretch>
              </a:blipFill>
            </p:spPr>
            <p:txBody>
              <a:bodyPr/>
              <a:lstStyle/>
              <a:p>
                <a:r>
                  <a:rPr lang="en-US">
                    <a:noFill/>
                  </a:rPr>
                  <a:t> </a:t>
                </a:r>
              </a:p>
            </p:txBody>
          </p:sp>
        </mc:Fallback>
      </mc:AlternateContent>
      <p:graphicFrame>
        <p:nvGraphicFramePr>
          <p:cNvPr id="4" name="Table 3"/>
          <p:cNvGraphicFramePr>
            <a:graphicFrameLocks noGrp="1"/>
          </p:cNvGraphicFramePr>
          <p:nvPr>
            <p:extLst>
              <p:ext uri="{D42A27DB-BD31-4B8C-83A1-F6EECF244321}">
                <p14:modId xmlns:p14="http://schemas.microsoft.com/office/powerpoint/2010/main" val="946703605"/>
              </p:ext>
            </p:extLst>
          </p:nvPr>
        </p:nvGraphicFramePr>
        <p:xfrm>
          <a:off x="1447800" y="3657600"/>
          <a:ext cx="6096000" cy="1981200"/>
        </p:xfrm>
        <a:graphic>
          <a:graphicData uri="http://schemas.openxmlformats.org/drawingml/2006/table">
            <a:tbl>
              <a:tblPr firstRow="1" bandRow="1">
                <a:tableStyleId>{5C22544A-7EE6-4342-B048-85BDC9FD1C3A}</a:tableStyleId>
              </a:tblPr>
              <a:tblGrid>
                <a:gridCol w="3429000"/>
                <a:gridCol w="2667000"/>
              </a:tblGrid>
              <a:tr h="396240">
                <a:tc>
                  <a:txBody>
                    <a:bodyPr/>
                    <a:lstStyle/>
                    <a:p>
                      <a:r>
                        <a:rPr lang="en-US" dirty="0" smtClean="0"/>
                        <a:t>Method</a:t>
                      </a:r>
                      <a:endParaRPr lang="en-US" dirty="0"/>
                    </a:p>
                  </a:txBody>
                  <a:tcPr/>
                </a:tc>
                <a:tc>
                  <a:txBody>
                    <a:bodyPr/>
                    <a:lstStyle/>
                    <a:p>
                      <a:pPr algn="ctr"/>
                      <a:r>
                        <a:rPr lang="en-US" dirty="0" smtClean="0"/>
                        <a:t>Adjusted P-value</a:t>
                      </a:r>
                      <a:endParaRPr lang="en-US" dirty="0"/>
                    </a:p>
                  </a:txBody>
                  <a:tcPr/>
                </a:tc>
              </a:tr>
              <a:tr h="396240">
                <a:tc>
                  <a:txBody>
                    <a:bodyPr/>
                    <a:lstStyle/>
                    <a:p>
                      <a:r>
                        <a:rPr lang="en-US" dirty="0" smtClean="0"/>
                        <a:t>Adjust Extreme K=15</a:t>
                      </a:r>
                      <a:endParaRPr lang="en-US" dirty="0"/>
                    </a:p>
                  </a:txBody>
                  <a:tcPr/>
                </a:tc>
                <a:tc>
                  <a:txBody>
                    <a:bodyPr/>
                    <a:lstStyle/>
                    <a:p>
                      <a:pPr algn="ctr"/>
                      <a:r>
                        <a:rPr lang="en-US" dirty="0" smtClean="0"/>
                        <a:t>0.4067</a:t>
                      </a:r>
                      <a:endParaRPr lang="en-US" dirty="0"/>
                    </a:p>
                  </a:txBody>
                  <a:tcPr/>
                </a:tc>
              </a:tr>
              <a:tr h="396240">
                <a:tc>
                  <a:txBody>
                    <a:bodyPr/>
                    <a:lstStyle/>
                    <a:p>
                      <a:r>
                        <a:rPr lang="en-US" dirty="0" smtClean="0"/>
                        <a:t>Mantel (K*=9)</a:t>
                      </a:r>
                      <a:endParaRPr lang="en-US" dirty="0"/>
                    </a:p>
                  </a:txBody>
                  <a:tcPr/>
                </a:tc>
                <a:tc>
                  <a:txBody>
                    <a:bodyPr/>
                    <a:lstStyle/>
                    <a:p>
                      <a:pPr algn="ctr"/>
                      <a:r>
                        <a:rPr lang="en-US" dirty="0" smtClean="0"/>
                        <a:t>0.2689</a:t>
                      </a:r>
                      <a:endParaRPr lang="en-US" dirty="0"/>
                    </a:p>
                  </a:txBody>
                  <a:tcPr/>
                </a:tc>
              </a:tr>
              <a:tr h="396240">
                <a:tc>
                  <a:txBody>
                    <a:bodyPr/>
                    <a:lstStyle/>
                    <a:p>
                      <a:r>
                        <a:rPr lang="en-US" dirty="0" smtClean="0"/>
                        <a:t>Mantel et al. (Discrete)</a:t>
                      </a:r>
                      <a:endParaRPr lang="en-US" dirty="0"/>
                    </a:p>
                  </a:txBody>
                  <a:tcPr/>
                </a:tc>
                <a:tc>
                  <a:txBody>
                    <a:bodyPr/>
                    <a:lstStyle/>
                    <a:p>
                      <a:pPr algn="ctr"/>
                      <a:r>
                        <a:rPr lang="en-US" dirty="0" smtClean="0"/>
                        <a:t>0.2352</a:t>
                      </a:r>
                      <a:endParaRPr lang="en-US" dirty="0"/>
                    </a:p>
                  </a:txBody>
                  <a:tcPr/>
                </a:tc>
              </a:tr>
              <a:tr h="396240">
                <a:tc>
                  <a:txBody>
                    <a:bodyPr/>
                    <a:lstStyle/>
                    <a:p>
                      <a:r>
                        <a:rPr lang="en-US" dirty="0" smtClean="0"/>
                        <a:t>Heyse and Rom (Permutation)</a:t>
                      </a:r>
                      <a:endParaRPr lang="en-US" dirty="0"/>
                    </a:p>
                  </a:txBody>
                  <a:tcPr/>
                </a:tc>
                <a:tc>
                  <a:txBody>
                    <a:bodyPr/>
                    <a:lstStyle/>
                    <a:p>
                      <a:pPr algn="ctr"/>
                      <a:r>
                        <a:rPr lang="en-US" dirty="0" smtClean="0"/>
                        <a:t>0.2363</a:t>
                      </a:r>
                      <a:endParaRPr lang="en-US" dirty="0"/>
                    </a:p>
                  </a:txBody>
                  <a:tcPr/>
                </a:tc>
              </a:tr>
            </a:tbl>
          </a:graphicData>
        </a:graphic>
      </p:graphicFrame>
    </p:spTree>
    <p:extLst>
      <p:ext uri="{BB962C8B-B14F-4D97-AF65-F5344CB8AC3E}">
        <p14:creationId xmlns:p14="http://schemas.microsoft.com/office/powerpoint/2010/main" val="20690395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685800" y="419100"/>
            <a:ext cx="7772400" cy="1143000"/>
          </a:xfrm>
          <a:noFill/>
        </p:spPr>
        <p:txBody>
          <a:bodyPr/>
          <a:lstStyle/>
          <a:p>
            <a:r>
              <a:rPr lang="en-US" altLang="en-US" dirty="0" smtClean="0"/>
              <a:t>False Discovery Rate (FDR)</a:t>
            </a:r>
          </a:p>
        </p:txBody>
      </p:sp>
      <p:sp>
        <p:nvSpPr>
          <p:cNvPr id="3075" name="Rectangle 3"/>
          <p:cNvSpPr>
            <a:spLocks noGrp="1" noChangeArrowheads="1"/>
          </p:cNvSpPr>
          <p:nvPr>
            <p:ph type="body" idx="1"/>
          </p:nvPr>
        </p:nvSpPr>
        <p:spPr>
          <a:xfrm>
            <a:off x="574675" y="1503363"/>
            <a:ext cx="8037513" cy="4521200"/>
          </a:xfrm>
        </p:spPr>
        <p:txBody>
          <a:bodyPr/>
          <a:lstStyle/>
          <a:p>
            <a:r>
              <a:rPr lang="en-US" altLang="en-US" sz="2000" smtClean="0"/>
              <a:t>Almost all multiplicity considerations in clinical trial applications are designed to control the Family Wise Error Rate (FWER).</a:t>
            </a:r>
          </a:p>
          <a:p>
            <a:endParaRPr lang="en-US" altLang="en-US" sz="2000" smtClean="0"/>
          </a:p>
          <a:p>
            <a:r>
              <a:rPr lang="en-US" altLang="en-US" sz="2000" smtClean="0"/>
              <a:t>Benjamini and Hochberg (1995) argued that in certain settings, requiring control of the FWER is often too conservative.</a:t>
            </a:r>
          </a:p>
          <a:p>
            <a:endParaRPr lang="en-US" altLang="en-US" sz="2000" smtClean="0"/>
          </a:p>
          <a:p>
            <a:r>
              <a:rPr lang="en-US" altLang="en-US" sz="2000" smtClean="0"/>
              <a:t>They suggested controlling the “False Discovery Rate” (FDR) as a more powerful alternative.</a:t>
            </a:r>
          </a:p>
          <a:p>
            <a:endParaRPr lang="en-US" altLang="en-US" sz="2000" smtClean="0"/>
          </a:p>
          <a:p>
            <a:r>
              <a:rPr lang="en-US" altLang="en-US" sz="2000" smtClean="0"/>
              <a:t>Accounting for the categorical endpoints can further improve the power of FDR (and FWER) methods.</a:t>
            </a:r>
          </a:p>
          <a:p>
            <a:endParaRPr lang="en-US" altLang="en-US" sz="2000" smtClean="0"/>
          </a:p>
        </p:txBody>
      </p:sp>
    </p:spTree>
    <p:extLst>
      <p:ext uri="{BB962C8B-B14F-4D97-AF65-F5344CB8AC3E}">
        <p14:creationId xmlns:p14="http://schemas.microsoft.com/office/powerpoint/2010/main" val="19180534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36418" y="183572"/>
            <a:ext cx="7772400" cy="1143000"/>
          </a:xfrm>
        </p:spPr>
        <p:txBody>
          <a:bodyPr/>
          <a:lstStyle/>
          <a:p>
            <a:r>
              <a:rPr lang="en-US" altLang="en-US" sz="3200" dirty="0" err="1" smtClean="0"/>
              <a:t>Benjamini</a:t>
            </a:r>
            <a:r>
              <a:rPr lang="en-US" altLang="en-US" sz="3200" dirty="0" smtClean="0"/>
              <a:t> &amp; Hochberg FDR </a:t>
            </a:r>
            <a:br>
              <a:rPr lang="en-US" altLang="en-US" sz="3200" dirty="0" smtClean="0"/>
            </a:br>
            <a:r>
              <a:rPr lang="en-US" altLang="en-US" sz="3200" dirty="0" smtClean="0"/>
              <a:t>Controlling Procedure</a:t>
            </a:r>
          </a:p>
        </p:txBody>
      </p:sp>
      <mc:AlternateContent xmlns:mc="http://schemas.openxmlformats.org/markup-compatibility/2006" xmlns:a14="http://schemas.microsoft.com/office/drawing/2010/main">
        <mc:Choice Requires="a14">
          <p:sp>
            <p:nvSpPr>
              <p:cNvPr id="7171" name="Rectangle 3"/>
              <p:cNvSpPr>
                <a:spLocks noGrp="1" noChangeArrowheads="1"/>
              </p:cNvSpPr>
              <p:nvPr>
                <p:ph type="body" sz="half" idx="1"/>
              </p:nvPr>
            </p:nvSpPr>
            <p:spPr>
              <a:xfrm>
                <a:off x="685800" y="1981200"/>
                <a:ext cx="8047038" cy="4114800"/>
              </a:xfrm>
            </p:spPr>
            <p:txBody>
              <a:bodyPr>
                <a:normAutofit fontScale="62500" lnSpcReduction="20000"/>
              </a:bodyPr>
              <a:lstStyle/>
              <a:p>
                <a:pPr>
                  <a:lnSpc>
                    <a:spcPct val="120000"/>
                  </a:lnSpc>
                </a:pPr>
                <a:r>
                  <a:rPr lang="en-US" altLang="en-US" sz="2900" dirty="0" smtClean="0"/>
                  <a:t>Order the K observed P-values, </a:t>
                </a:r>
                <a14:m>
                  <m:oMath xmlns:m="http://schemas.openxmlformats.org/officeDocument/2006/math">
                    <m:sSub>
                      <m:sSubPr>
                        <m:ctrlPr>
                          <a:rPr lang="en-US" altLang="en-US" sz="2900" i="1" smtClean="0">
                            <a:latin typeface="Cambria Math"/>
                          </a:rPr>
                        </m:ctrlPr>
                      </m:sSubPr>
                      <m:e>
                        <m:r>
                          <a:rPr lang="en-US" altLang="en-US" sz="2900" b="0" i="1" smtClean="0">
                            <a:latin typeface="Cambria Math"/>
                          </a:rPr>
                          <m:t>𝑃</m:t>
                        </m:r>
                      </m:e>
                      <m:sub>
                        <m:r>
                          <a:rPr lang="en-US" altLang="en-US" sz="2900" b="0" i="1" smtClean="0">
                            <a:latin typeface="Cambria Math"/>
                          </a:rPr>
                          <m:t>(1)</m:t>
                        </m:r>
                      </m:sub>
                    </m:sSub>
                    <m:r>
                      <a:rPr lang="en-US" altLang="en-US" sz="2900" b="0" i="1" smtClean="0">
                        <a:latin typeface="Cambria Math"/>
                      </a:rPr>
                      <m:t>, </m:t>
                    </m:r>
                    <m:sSub>
                      <m:sSubPr>
                        <m:ctrlPr>
                          <a:rPr lang="en-US" altLang="en-US" sz="2900" b="0" i="1" smtClean="0">
                            <a:latin typeface="Cambria Math"/>
                          </a:rPr>
                        </m:ctrlPr>
                      </m:sSubPr>
                      <m:e>
                        <m:r>
                          <a:rPr lang="en-US" altLang="en-US" sz="2900" b="0" i="1" smtClean="0">
                            <a:latin typeface="Cambria Math"/>
                          </a:rPr>
                          <m:t>𝑃</m:t>
                        </m:r>
                      </m:e>
                      <m:sub>
                        <m:r>
                          <a:rPr lang="en-US" altLang="en-US" sz="2900" b="0" i="1" smtClean="0">
                            <a:latin typeface="Cambria Math"/>
                          </a:rPr>
                          <m:t>(2)</m:t>
                        </m:r>
                      </m:sub>
                    </m:sSub>
                    <m:r>
                      <a:rPr lang="en-US" altLang="en-US" sz="2900" b="0" i="1" smtClean="0">
                        <a:latin typeface="Cambria Math"/>
                      </a:rPr>
                      <m:t>, …, </m:t>
                    </m:r>
                    <m:sSub>
                      <m:sSubPr>
                        <m:ctrlPr>
                          <a:rPr lang="en-US" altLang="en-US" sz="2900" b="0" i="1" smtClean="0">
                            <a:latin typeface="Cambria Math"/>
                          </a:rPr>
                        </m:ctrlPr>
                      </m:sSubPr>
                      <m:e>
                        <m:r>
                          <a:rPr lang="en-US" altLang="en-US" sz="2900" b="0" i="1" smtClean="0">
                            <a:latin typeface="Cambria Math"/>
                          </a:rPr>
                          <m:t>𝑃</m:t>
                        </m:r>
                      </m:e>
                      <m:sub>
                        <m:d>
                          <m:dPr>
                            <m:ctrlPr>
                              <a:rPr lang="en-US" altLang="en-US" sz="2900" b="0" i="1" smtClean="0">
                                <a:latin typeface="Cambria Math"/>
                              </a:rPr>
                            </m:ctrlPr>
                          </m:dPr>
                          <m:e>
                            <m:r>
                              <a:rPr lang="en-US" altLang="en-US" sz="2900" b="0" i="1" smtClean="0">
                                <a:latin typeface="Cambria Math"/>
                              </a:rPr>
                              <m:t>𝐾</m:t>
                            </m:r>
                          </m:e>
                        </m:d>
                      </m:sub>
                    </m:sSub>
                    <m:r>
                      <a:rPr lang="en-US" altLang="en-US" sz="2900" b="0" i="1" smtClean="0">
                        <a:latin typeface="Cambria Math"/>
                      </a:rPr>
                      <m:t>, </m:t>
                    </m:r>
                  </m:oMath>
                </a14:m>
                <a:r>
                  <a:rPr lang="en-US" altLang="en-US" sz="2900" dirty="0" smtClean="0"/>
                  <a:t>with associated hypotheses </a:t>
                </a:r>
                <a14:m>
                  <m:oMath xmlns:m="http://schemas.openxmlformats.org/officeDocument/2006/math">
                    <m:sSub>
                      <m:sSubPr>
                        <m:ctrlPr>
                          <a:rPr lang="en-US" altLang="en-US" sz="2900" i="1" smtClean="0">
                            <a:latin typeface="Cambria Math"/>
                          </a:rPr>
                        </m:ctrlPr>
                      </m:sSubPr>
                      <m:e>
                        <m:r>
                          <a:rPr lang="en-US" altLang="en-US" sz="2900" b="0" i="1" smtClean="0">
                            <a:latin typeface="Cambria Math"/>
                          </a:rPr>
                          <m:t>𝐻</m:t>
                        </m:r>
                      </m:e>
                      <m:sub>
                        <m:r>
                          <a:rPr lang="en-US" altLang="en-US" sz="2900" b="0" i="1" smtClean="0">
                            <a:latin typeface="Cambria Math"/>
                          </a:rPr>
                          <m:t>(1)</m:t>
                        </m:r>
                      </m:sub>
                    </m:sSub>
                    <m:r>
                      <a:rPr lang="en-US" altLang="en-US" sz="2900" b="0" i="1" smtClean="0">
                        <a:latin typeface="Cambria Math"/>
                      </a:rPr>
                      <m:t>, </m:t>
                    </m:r>
                    <m:sSub>
                      <m:sSubPr>
                        <m:ctrlPr>
                          <a:rPr lang="en-US" altLang="en-US" sz="2900" b="0" i="1" smtClean="0">
                            <a:latin typeface="Cambria Math"/>
                          </a:rPr>
                        </m:ctrlPr>
                      </m:sSubPr>
                      <m:e>
                        <m:r>
                          <a:rPr lang="en-US" altLang="en-US" sz="2900" b="0" i="1" smtClean="0">
                            <a:latin typeface="Cambria Math"/>
                          </a:rPr>
                          <m:t>𝐻</m:t>
                        </m:r>
                      </m:e>
                      <m:sub>
                        <m:d>
                          <m:dPr>
                            <m:ctrlPr>
                              <a:rPr lang="en-US" altLang="en-US" sz="2900" b="0" i="1" smtClean="0">
                                <a:latin typeface="Cambria Math"/>
                              </a:rPr>
                            </m:ctrlPr>
                          </m:dPr>
                          <m:e>
                            <m:r>
                              <a:rPr lang="en-US" altLang="en-US" sz="2900" b="0" i="1" smtClean="0">
                                <a:latin typeface="Cambria Math"/>
                              </a:rPr>
                              <m:t>2</m:t>
                            </m:r>
                          </m:e>
                        </m:d>
                      </m:sub>
                    </m:sSub>
                    <m:r>
                      <a:rPr lang="en-US" altLang="en-US" sz="2900" b="0" i="1" smtClean="0">
                        <a:latin typeface="Cambria Math"/>
                      </a:rPr>
                      <m:t>, …, </m:t>
                    </m:r>
                    <m:sSub>
                      <m:sSubPr>
                        <m:ctrlPr>
                          <a:rPr lang="en-US" altLang="en-US" sz="2900" b="0" i="1" smtClean="0">
                            <a:latin typeface="Cambria Math"/>
                          </a:rPr>
                        </m:ctrlPr>
                      </m:sSubPr>
                      <m:e>
                        <m:r>
                          <a:rPr lang="en-US" altLang="en-US" sz="2900" b="0" i="1" smtClean="0">
                            <a:latin typeface="Cambria Math"/>
                          </a:rPr>
                          <m:t>𝐻</m:t>
                        </m:r>
                      </m:e>
                      <m:sub>
                        <m:d>
                          <m:dPr>
                            <m:ctrlPr>
                              <a:rPr lang="en-US" altLang="en-US" sz="2900" b="0" i="1" smtClean="0">
                                <a:latin typeface="Cambria Math"/>
                              </a:rPr>
                            </m:ctrlPr>
                          </m:dPr>
                          <m:e>
                            <m:r>
                              <a:rPr lang="en-US" altLang="en-US" sz="2900" b="0" i="1" smtClean="0">
                                <a:latin typeface="Cambria Math"/>
                              </a:rPr>
                              <m:t>𝐾</m:t>
                            </m:r>
                          </m:e>
                        </m:d>
                      </m:sub>
                    </m:sSub>
                    <m:r>
                      <a:rPr lang="en-US" altLang="en-US" sz="2900" b="0" i="1" smtClean="0">
                        <a:latin typeface="Cambria Math"/>
                      </a:rPr>
                      <m:t>.</m:t>
                    </m:r>
                  </m:oMath>
                </a14:m>
                <a:endParaRPr lang="en-US" altLang="en-US" sz="2900" dirty="0" smtClean="0"/>
              </a:p>
              <a:p>
                <a:pPr>
                  <a:lnSpc>
                    <a:spcPct val="170000"/>
                  </a:lnSpc>
                </a:pPr>
                <a:r>
                  <a:rPr lang="en-US" altLang="en-US" sz="2900" dirty="0" smtClean="0"/>
                  <a:t>Define</a:t>
                </a:r>
              </a:p>
              <a:p>
                <a:pPr>
                  <a:lnSpc>
                    <a:spcPct val="90000"/>
                  </a:lnSpc>
                </a:pPr>
                <a:endParaRPr lang="en-US" altLang="en-US" sz="2000" dirty="0" smtClean="0"/>
              </a:p>
              <a:p>
                <a:pPr>
                  <a:lnSpc>
                    <a:spcPct val="90000"/>
                  </a:lnSpc>
                </a:pPr>
                <a:endParaRPr lang="en-US" altLang="en-US" sz="2000" dirty="0" smtClean="0"/>
              </a:p>
              <a:p>
                <a:pPr>
                  <a:lnSpc>
                    <a:spcPct val="90000"/>
                  </a:lnSpc>
                </a:pPr>
                <a:endParaRPr lang="en-US" altLang="en-US" sz="2000" dirty="0" smtClean="0"/>
              </a:p>
              <a:p>
                <a:pPr>
                  <a:lnSpc>
                    <a:spcPct val="90000"/>
                  </a:lnSpc>
                </a:pPr>
                <a:endParaRPr lang="en-US" altLang="en-US" sz="2000" baseline="-25000" dirty="0" smtClean="0"/>
              </a:p>
              <a:p>
                <a:pPr>
                  <a:lnSpc>
                    <a:spcPct val="90000"/>
                  </a:lnSpc>
                </a:pPr>
                <a:r>
                  <a:rPr lang="en-US" altLang="en-US" sz="2900" dirty="0" smtClean="0"/>
                  <a:t>Procedure rejects the J hypotheses </a:t>
                </a:r>
                <a14:m>
                  <m:oMath xmlns:m="http://schemas.openxmlformats.org/officeDocument/2006/math">
                    <m:sSub>
                      <m:sSubPr>
                        <m:ctrlPr>
                          <a:rPr lang="en-US" altLang="en-US" sz="3200" i="1">
                            <a:latin typeface="Cambria Math"/>
                          </a:rPr>
                        </m:ctrlPr>
                      </m:sSubPr>
                      <m:e>
                        <m:r>
                          <a:rPr lang="en-US" altLang="en-US" sz="3200" i="1">
                            <a:latin typeface="Cambria Math"/>
                          </a:rPr>
                          <m:t>𝐻</m:t>
                        </m:r>
                      </m:e>
                      <m:sub>
                        <m:r>
                          <a:rPr lang="en-US" altLang="en-US" sz="3200" i="1">
                            <a:latin typeface="Cambria Math"/>
                          </a:rPr>
                          <m:t>(1)</m:t>
                        </m:r>
                      </m:sub>
                    </m:sSub>
                    <m:r>
                      <a:rPr lang="en-US" altLang="en-US" sz="3200" i="1">
                        <a:latin typeface="Cambria Math"/>
                      </a:rPr>
                      <m:t>, </m:t>
                    </m:r>
                    <m:sSub>
                      <m:sSubPr>
                        <m:ctrlPr>
                          <a:rPr lang="en-US" altLang="en-US" sz="3200" i="1">
                            <a:latin typeface="Cambria Math"/>
                          </a:rPr>
                        </m:ctrlPr>
                      </m:sSubPr>
                      <m:e>
                        <m:r>
                          <a:rPr lang="en-US" altLang="en-US" sz="3200" i="1">
                            <a:latin typeface="Cambria Math"/>
                          </a:rPr>
                          <m:t>𝐻</m:t>
                        </m:r>
                      </m:e>
                      <m:sub>
                        <m:d>
                          <m:dPr>
                            <m:ctrlPr>
                              <a:rPr lang="en-US" altLang="en-US" sz="3200" i="1">
                                <a:latin typeface="Cambria Math"/>
                              </a:rPr>
                            </m:ctrlPr>
                          </m:dPr>
                          <m:e>
                            <m:r>
                              <a:rPr lang="en-US" altLang="en-US" sz="3200" i="1">
                                <a:latin typeface="Cambria Math"/>
                              </a:rPr>
                              <m:t>2</m:t>
                            </m:r>
                          </m:e>
                        </m:d>
                      </m:sub>
                    </m:sSub>
                    <m:r>
                      <a:rPr lang="en-US" altLang="en-US" sz="3200" i="1">
                        <a:latin typeface="Cambria Math"/>
                      </a:rPr>
                      <m:t>, …, </m:t>
                    </m:r>
                    <m:sSub>
                      <m:sSubPr>
                        <m:ctrlPr>
                          <a:rPr lang="en-US" altLang="en-US" sz="3200" i="1">
                            <a:latin typeface="Cambria Math"/>
                          </a:rPr>
                        </m:ctrlPr>
                      </m:sSubPr>
                      <m:e>
                        <m:r>
                          <a:rPr lang="en-US" altLang="en-US" sz="3200" i="1">
                            <a:latin typeface="Cambria Math"/>
                          </a:rPr>
                          <m:t>𝐻</m:t>
                        </m:r>
                      </m:e>
                      <m:sub>
                        <m:d>
                          <m:dPr>
                            <m:ctrlPr>
                              <a:rPr lang="en-US" altLang="en-US" sz="3200" i="1">
                                <a:latin typeface="Cambria Math"/>
                              </a:rPr>
                            </m:ctrlPr>
                          </m:dPr>
                          <m:e>
                            <m:r>
                              <a:rPr lang="en-US" altLang="en-US" sz="3200" b="0" i="1" smtClean="0">
                                <a:latin typeface="Cambria Math"/>
                              </a:rPr>
                              <m:t>𝐽</m:t>
                            </m:r>
                          </m:e>
                        </m:d>
                      </m:sub>
                    </m:sSub>
                    <m:r>
                      <a:rPr lang="en-US" altLang="en-US" sz="3200" i="1">
                        <a:latin typeface="Cambria Math"/>
                      </a:rPr>
                      <m:t>.</m:t>
                    </m:r>
                  </m:oMath>
                </a14:m>
                <a:endParaRPr lang="en-US" altLang="en-US" sz="3200" dirty="0"/>
              </a:p>
              <a:p>
                <a:pPr>
                  <a:lnSpc>
                    <a:spcPct val="90000"/>
                  </a:lnSpc>
                </a:pPr>
                <a:endParaRPr lang="en-US" altLang="en-US" sz="2900" dirty="0" smtClean="0"/>
              </a:p>
              <a:p>
                <a:pPr>
                  <a:lnSpc>
                    <a:spcPct val="90000"/>
                  </a:lnSpc>
                </a:pPr>
                <a:r>
                  <a:rPr lang="en-US" altLang="en-US" sz="2900" dirty="0" smtClean="0"/>
                  <a:t>If </a:t>
                </a:r>
                <a14:m>
                  <m:oMath xmlns:m="http://schemas.openxmlformats.org/officeDocument/2006/math">
                    <m:r>
                      <a:rPr lang="en-US" altLang="en-US" sz="2900" b="0" i="1" smtClean="0">
                        <a:latin typeface="Cambria Math"/>
                      </a:rPr>
                      <m:t>𝐽</m:t>
                    </m:r>
                    <m:r>
                      <a:rPr lang="en-US" altLang="en-US" sz="2900" b="0" i="1" smtClean="0">
                        <a:latin typeface="Cambria Math"/>
                      </a:rPr>
                      <m:t>=0 </m:t>
                    </m:r>
                  </m:oMath>
                </a14:m>
                <a:r>
                  <a:rPr lang="en-US" altLang="en-US" sz="2900" dirty="0" smtClean="0"/>
                  <a:t>then no hypotheses are rejected, and if </a:t>
                </a:r>
                <a14:m>
                  <m:oMath xmlns:m="http://schemas.openxmlformats.org/officeDocument/2006/math">
                    <m:r>
                      <a:rPr lang="en-US" altLang="en-US" sz="2900" b="0" i="1" smtClean="0">
                        <a:latin typeface="Cambria Math"/>
                      </a:rPr>
                      <m:t>𝐽</m:t>
                    </m:r>
                    <m:r>
                      <a:rPr lang="en-US" altLang="en-US" sz="2900" b="0" i="1" smtClean="0">
                        <a:latin typeface="Cambria Math"/>
                      </a:rPr>
                      <m:t>=</m:t>
                    </m:r>
                    <m:r>
                      <a:rPr lang="en-US" altLang="en-US" sz="2900" b="0" i="1" smtClean="0">
                        <a:latin typeface="Cambria Math"/>
                      </a:rPr>
                      <m:t>𝐾</m:t>
                    </m:r>
                    <m:r>
                      <a:rPr lang="en-US" altLang="en-US" sz="2900" b="0" i="1" smtClean="0">
                        <a:latin typeface="Cambria Math"/>
                      </a:rPr>
                      <m:t> </m:t>
                    </m:r>
                  </m:oMath>
                </a14:m>
                <a:r>
                  <a:rPr lang="en-US" altLang="en-US" sz="2900" dirty="0" smtClean="0"/>
                  <a:t>then all hypotheses are rejected.</a:t>
                </a:r>
              </a:p>
              <a:p>
                <a:pPr>
                  <a:lnSpc>
                    <a:spcPct val="90000"/>
                  </a:lnSpc>
                  <a:buFont typeface="Monotype Sorts" pitchFamily="2" charset="2"/>
                  <a:buNone/>
                </a:pPr>
                <a:endParaRPr lang="en-US" altLang="en-US" sz="2900" baseline="-25000" dirty="0" smtClean="0"/>
              </a:p>
              <a:p>
                <a:pPr>
                  <a:lnSpc>
                    <a:spcPct val="90000"/>
                  </a:lnSpc>
                  <a:buFont typeface="Monotype Sorts" pitchFamily="2" charset="2"/>
                  <a:buNone/>
                </a:pPr>
                <a:endParaRPr lang="en-US" altLang="en-US" sz="2000" baseline="-25000" dirty="0" smtClean="0"/>
              </a:p>
              <a:p>
                <a:pPr>
                  <a:lnSpc>
                    <a:spcPct val="90000"/>
                  </a:lnSpc>
                </a:pPr>
                <a:endParaRPr lang="en-US" altLang="en-US" sz="1800" baseline="-25000" dirty="0" smtClean="0"/>
              </a:p>
              <a:p>
                <a:pPr>
                  <a:lnSpc>
                    <a:spcPct val="90000"/>
                  </a:lnSpc>
                </a:pPr>
                <a:endParaRPr lang="en-US" altLang="en-US" sz="1800" dirty="0" smtClean="0"/>
              </a:p>
            </p:txBody>
          </p:sp>
        </mc:Choice>
        <mc:Fallback xmlns="">
          <p:sp>
            <p:nvSpPr>
              <p:cNvPr id="7171" name="Rectangle 3"/>
              <p:cNvSpPr>
                <a:spLocks noGrp="1" noRot="1" noChangeAspect="1" noMove="1" noResize="1" noEditPoints="1" noAdjustHandles="1" noChangeArrowheads="1" noChangeShapeType="1" noTextEdit="1"/>
              </p:cNvSpPr>
              <p:nvPr>
                <p:ph type="body" sz="half" idx="1"/>
              </p:nvPr>
            </p:nvSpPr>
            <p:spPr>
              <a:xfrm>
                <a:off x="685800" y="1981200"/>
                <a:ext cx="8047038" cy="4114800"/>
              </a:xfrm>
              <a:blipFill rotWithShape="1">
                <a:blip r:embed="rId3"/>
                <a:stretch>
                  <a:fillRect l="-530" t="-741"/>
                </a:stretch>
              </a:blipFill>
            </p:spPr>
            <p:txBody>
              <a:bodyPr/>
              <a:lstStyle/>
              <a:p>
                <a:r>
                  <a:rPr lang="en-US">
                    <a:noFill/>
                  </a:rPr>
                  <a:t> </a:t>
                </a:r>
              </a:p>
            </p:txBody>
          </p:sp>
        </mc:Fallback>
      </mc:AlternateContent>
      <p:sp>
        <p:nvSpPr>
          <p:cNvPr id="7172"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1"/>
              </a:buClr>
              <a:buSzPct val="90000"/>
              <a:buFont typeface="Monotype Sorts" pitchFamily="2" charset="2"/>
              <a:buChar char="u"/>
              <a:defRPr sz="2400">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400">
                <a:solidFill>
                  <a:schemeClr val="tx1"/>
                </a:solidFill>
                <a:latin typeface="Arial" charset="0"/>
              </a:defRPr>
            </a:lvl4pPr>
            <a:lvl5pPr marL="2057400" indent="-22860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spcBef>
                <a:spcPct val="0"/>
              </a:spcBef>
              <a:buClrTx/>
              <a:buSzTx/>
              <a:buFontTx/>
              <a:buNone/>
            </a:pPr>
            <a:endParaRPr lang="en-US" altLang="en-US">
              <a:latin typeface="Times New Roman" pitchFamily="18" charset="0"/>
            </a:endParaRPr>
          </a:p>
        </p:txBody>
      </p:sp>
      <p:sp>
        <p:nvSpPr>
          <p:cNvPr id="7173"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1"/>
              </a:buClr>
              <a:buSzPct val="90000"/>
              <a:buFont typeface="Monotype Sorts" pitchFamily="2" charset="2"/>
              <a:buChar char="u"/>
              <a:defRPr sz="2400">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400">
                <a:solidFill>
                  <a:schemeClr val="tx1"/>
                </a:solidFill>
                <a:latin typeface="Arial" charset="0"/>
              </a:defRPr>
            </a:lvl4pPr>
            <a:lvl5pPr marL="2057400" indent="-22860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spcBef>
                <a:spcPct val="0"/>
              </a:spcBef>
              <a:buClrTx/>
              <a:buSzTx/>
              <a:buFontTx/>
              <a:buNone/>
            </a:pPr>
            <a:endParaRPr lang="en-US" altLang="en-US" b="0">
              <a:latin typeface="Times New Roman" pitchFamily="18" charset="0"/>
            </a:endParaRPr>
          </a:p>
        </p:txBody>
      </p:sp>
      <p:graphicFrame>
        <p:nvGraphicFramePr>
          <p:cNvPr id="7174" name="Object 11"/>
          <p:cNvGraphicFramePr>
            <a:graphicFrameLocks noGrp="1" noChangeAspect="1"/>
          </p:cNvGraphicFramePr>
          <p:nvPr>
            <p:ph sz="half" idx="2"/>
            <p:extLst>
              <p:ext uri="{D42A27DB-BD31-4B8C-83A1-F6EECF244321}">
                <p14:modId xmlns:p14="http://schemas.microsoft.com/office/powerpoint/2010/main" val="4104508084"/>
              </p:ext>
            </p:extLst>
          </p:nvPr>
        </p:nvGraphicFramePr>
        <p:xfrm>
          <a:off x="1981200" y="3608388"/>
          <a:ext cx="4646613" cy="654050"/>
        </p:xfrm>
        <a:graphic>
          <a:graphicData uri="http://schemas.openxmlformats.org/presentationml/2006/ole">
            <mc:AlternateContent xmlns:mc="http://schemas.openxmlformats.org/markup-compatibility/2006">
              <mc:Choice xmlns:v="urn:schemas-microsoft-com:vml" Requires="v">
                <p:oleObj spid="_x0000_s1048" name="Equation" r:id="rId4" imgW="1714320" imgH="241200" progId="Equation.3">
                  <p:embed/>
                </p:oleObj>
              </mc:Choice>
              <mc:Fallback>
                <p:oleObj name="Equation" r:id="rId4" imgW="1714320" imgH="241200" progId="Equation.3">
                  <p:embed/>
                  <p:pic>
                    <p:nvPicPr>
                      <p:cNvPr id="0" name=""/>
                      <p:cNvPicPr>
                        <a:picLocks noChangeAspect="1" noChangeArrowheads="1"/>
                      </p:cNvPicPr>
                      <p:nvPr/>
                    </p:nvPicPr>
                    <p:blipFill>
                      <a:blip r:embed="rId5"/>
                      <a:srcRect/>
                      <a:stretch>
                        <a:fillRect/>
                      </a:stretch>
                    </p:blipFill>
                    <p:spPr bwMode="auto">
                      <a:xfrm>
                        <a:off x="1981200" y="3608388"/>
                        <a:ext cx="4646613" cy="654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083467752"/>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53291" y="194397"/>
            <a:ext cx="7772400" cy="1143000"/>
          </a:xfrm>
        </p:spPr>
        <p:txBody>
          <a:bodyPr/>
          <a:lstStyle/>
          <a:p>
            <a:r>
              <a:rPr lang="en-US" altLang="en-US" sz="3200" dirty="0" smtClean="0"/>
              <a:t>Alternate Formulation of B&amp;H Method</a:t>
            </a:r>
            <a:br>
              <a:rPr lang="en-US" altLang="en-US" sz="3200" dirty="0" smtClean="0"/>
            </a:br>
            <a:r>
              <a:rPr lang="en-US" altLang="en-US" sz="3200" dirty="0" smtClean="0"/>
              <a:t>Using Adjusted P-values</a:t>
            </a:r>
          </a:p>
        </p:txBody>
      </p:sp>
      <mc:AlternateContent xmlns:mc="http://schemas.openxmlformats.org/markup-compatibility/2006" xmlns:a14="http://schemas.microsoft.com/office/drawing/2010/main">
        <mc:Choice Requires="a14">
          <p:sp>
            <p:nvSpPr>
              <p:cNvPr id="8195" name="Rectangle 3"/>
              <p:cNvSpPr>
                <a:spLocks noGrp="1" noChangeArrowheads="1"/>
              </p:cNvSpPr>
              <p:nvPr>
                <p:ph type="body" idx="1"/>
              </p:nvPr>
            </p:nvSpPr>
            <p:spPr>
              <a:xfrm>
                <a:off x="685800" y="1818409"/>
                <a:ext cx="7772400" cy="4364904"/>
              </a:xfrm>
            </p:spPr>
            <p:txBody>
              <a:bodyPr>
                <a:normAutofit/>
              </a:bodyPr>
              <a:lstStyle/>
              <a:p>
                <a:r>
                  <a:rPr lang="en-US" altLang="en-US" sz="2800" dirty="0" smtClean="0"/>
                  <a:t>B&amp;H method:  Reject</a:t>
                </a:r>
              </a:p>
              <a:p>
                <a:pPr marL="0" indent="0" algn="ctr">
                  <a:buNone/>
                </a:pPr>
                <a14:m>
                  <m:oMath xmlns:m="http://schemas.openxmlformats.org/officeDocument/2006/math">
                    <m:sSub>
                      <m:sSubPr>
                        <m:ctrlPr>
                          <a:rPr lang="en-US" altLang="en-US" sz="3200" i="1" smtClean="0">
                            <a:latin typeface="Cambria Math"/>
                          </a:rPr>
                        </m:ctrlPr>
                      </m:sSubPr>
                      <m:e>
                        <m:r>
                          <a:rPr lang="en-US" altLang="en-US" sz="3200" b="0" i="1" smtClean="0">
                            <a:latin typeface="Cambria Math"/>
                          </a:rPr>
                          <m:t>𝐻</m:t>
                        </m:r>
                      </m:e>
                      <m:sub>
                        <m:r>
                          <a:rPr lang="en-US" altLang="en-US" sz="3200" b="0" i="1" smtClean="0">
                            <a:latin typeface="Cambria Math"/>
                          </a:rPr>
                          <m:t>(1)</m:t>
                        </m:r>
                      </m:sub>
                    </m:sSub>
                    <m:r>
                      <a:rPr lang="en-US" altLang="en-US" sz="3200" b="0" i="1" smtClean="0">
                        <a:latin typeface="Cambria Math"/>
                      </a:rPr>
                      <m:t>, </m:t>
                    </m:r>
                    <m:sSub>
                      <m:sSubPr>
                        <m:ctrlPr>
                          <a:rPr lang="en-US" altLang="en-US" sz="3200" b="0" i="1" smtClean="0">
                            <a:latin typeface="Cambria Math"/>
                          </a:rPr>
                        </m:ctrlPr>
                      </m:sSubPr>
                      <m:e>
                        <m:r>
                          <a:rPr lang="en-US" altLang="en-US" sz="3200" b="0" i="1" smtClean="0">
                            <a:latin typeface="Cambria Math"/>
                          </a:rPr>
                          <m:t>𝐻</m:t>
                        </m:r>
                      </m:e>
                      <m:sub>
                        <m:r>
                          <a:rPr lang="en-US" altLang="en-US" sz="3200" b="0" i="1" smtClean="0">
                            <a:latin typeface="Cambria Math"/>
                          </a:rPr>
                          <m:t>(2)</m:t>
                        </m:r>
                      </m:sub>
                    </m:sSub>
                    <m:r>
                      <a:rPr lang="en-US" altLang="en-US" sz="3200" b="0" i="1" smtClean="0">
                        <a:latin typeface="Cambria Math"/>
                      </a:rPr>
                      <m:t>, …, </m:t>
                    </m:r>
                    <m:sSub>
                      <m:sSubPr>
                        <m:ctrlPr>
                          <a:rPr lang="en-US" altLang="en-US" sz="3200" b="0" i="1" smtClean="0">
                            <a:latin typeface="Cambria Math"/>
                          </a:rPr>
                        </m:ctrlPr>
                      </m:sSubPr>
                      <m:e>
                        <m:r>
                          <a:rPr lang="en-US" altLang="en-US" sz="3200" b="0" i="1" smtClean="0">
                            <a:latin typeface="Cambria Math"/>
                          </a:rPr>
                          <m:t>𝐻</m:t>
                        </m:r>
                      </m:e>
                      <m:sub>
                        <m:d>
                          <m:dPr>
                            <m:ctrlPr>
                              <a:rPr lang="en-US" altLang="en-US" sz="3200" b="0" i="1" smtClean="0">
                                <a:latin typeface="Cambria Math"/>
                              </a:rPr>
                            </m:ctrlPr>
                          </m:dPr>
                          <m:e>
                            <m:r>
                              <a:rPr lang="en-US" altLang="en-US" sz="3200" b="0" i="1" smtClean="0">
                                <a:latin typeface="Cambria Math"/>
                              </a:rPr>
                              <m:t>𝑗</m:t>
                            </m:r>
                          </m:e>
                        </m:d>
                      </m:sub>
                    </m:sSub>
                  </m:oMath>
                </a14:m>
                <a:r>
                  <a:rPr lang="en-US" altLang="en-US" sz="3200" dirty="0" smtClean="0"/>
                  <a:t> if </a:t>
                </a:r>
                <a14:m>
                  <m:oMath xmlns:m="http://schemas.openxmlformats.org/officeDocument/2006/math">
                    <m:sSub>
                      <m:sSubPr>
                        <m:ctrlPr>
                          <a:rPr lang="en-US" altLang="en-US" sz="3200" i="1" smtClean="0">
                            <a:latin typeface="Cambria Math"/>
                          </a:rPr>
                        </m:ctrlPr>
                      </m:sSubPr>
                      <m:e>
                        <m:r>
                          <a:rPr lang="en-US" altLang="en-US" sz="3200" b="0" i="1" smtClean="0">
                            <a:latin typeface="Cambria Math"/>
                          </a:rPr>
                          <m:t>𝑃</m:t>
                        </m:r>
                      </m:e>
                      <m:sub>
                        <m:r>
                          <a:rPr lang="en-US" altLang="en-US" sz="3200" b="0" i="1" smtClean="0">
                            <a:latin typeface="Cambria Math"/>
                          </a:rPr>
                          <m:t>(</m:t>
                        </m:r>
                        <m:r>
                          <a:rPr lang="en-US" altLang="en-US" sz="3200" b="0" i="1" smtClean="0">
                            <a:latin typeface="Cambria Math"/>
                          </a:rPr>
                          <m:t>𝑗</m:t>
                        </m:r>
                        <m:r>
                          <a:rPr lang="en-US" altLang="en-US" sz="3200" b="0" i="1" smtClean="0">
                            <a:latin typeface="Cambria Math"/>
                          </a:rPr>
                          <m:t>)</m:t>
                        </m:r>
                      </m:sub>
                    </m:sSub>
                    <m:r>
                      <a:rPr lang="en-US" altLang="en-US" sz="3200" b="0" i="1" smtClean="0">
                        <a:latin typeface="Cambria Math"/>
                      </a:rPr>
                      <m:t>&lt;</m:t>
                    </m:r>
                    <m:f>
                      <m:fPr>
                        <m:ctrlPr>
                          <a:rPr lang="en-US" altLang="en-US" sz="3200" b="0" i="1" smtClean="0">
                            <a:latin typeface="Cambria Math"/>
                          </a:rPr>
                        </m:ctrlPr>
                      </m:fPr>
                      <m:num>
                        <m:r>
                          <a:rPr lang="en-US" altLang="en-US" sz="3200" b="0" i="1" smtClean="0">
                            <a:latin typeface="Cambria Math"/>
                          </a:rPr>
                          <m:t>𝑗</m:t>
                        </m:r>
                      </m:num>
                      <m:den>
                        <m:r>
                          <a:rPr lang="en-US" altLang="en-US" sz="3200" b="0" i="1" smtClean="0">
                            <a:latin typeface="Cambria Math"/>
                          </a:rPr>
                          <m:t>𝐾</m:t>
                        </m:r>
                      </m:den>
                    </m:f>
                    <m:r>
                      <a:rPr lang="en-US" altLang="en-US" sz="3200" b="0" i="1" smtClean="0">
                        <a:latin typeface="Cambria Math"/>
                        <a:ea typeface="Cambria Math"/>
                      </a:rPr>
                      <m:t>𝛼</m:t>
                    </m:r>
                  </m:oMath>
                </a14:m>
                <a:endParaRPr lang="en-US" altLang="en-US" sz="3200" dirty="0" smtClean="0"/>
              </a:p>
              <a:p>
                <a:r>
                  <a:rPr lang="en-US" altLang="en-US" sz="3200" dirty="0" smtClean="0"/>
                  <a:t>Adjusted P-values:</a:t>
                </a:r>
              </a:p>
              <a:p>
                <a:pPr marL="0" indent="0">
                  <a:buNone/>
                </a:pPr>
                <a14:m>
                  <m:oMathPara xmlns:m="http://schemas.openxmlformats.org/officeDocument/2006/math">
                    <m:oMathParaPr>
                      <m:jc m:val="centerGroup"/>
                    </m:oMathParaPr>
                    <m:oMath xmlns:m="http://schemas.openxmlformats.org/officeDocument/2006/math">
                      <m:sSub>
                        <m:sSubPr>
                          <m:ctrlPr>
                            <a:rPr lang="en-US" altLang="en-US" sz="3200" b="0" i="1" smtClean="0">
                              <a:latin typeface="Cambria Math"/>
                            </a:rPr>
                          </m:ctrlPr>
                        </m:sSubPr>
                        <m:e>
                          <m:acc>
                            <m:accPr>
                              <m:chr m:val="̃"/>
                              <m:ctrlPr>
                                <a:rPr lang="en-US" altLang="en-US" sz="3200" b="0" i="1" smtClean="0">
                                  <a:latin typeface="Cambria Math"/>
                                </a:rPr>
                              </m:ctrlPr>
                            </m:accPr>
                            <m:e>
                              <m:r>
                                <a:rPr lang="en-US" altLang="en-US" sz="3200" b="0" i="1" smtClean="0">
                                  <a:latin typeface="Cambria Math"/>
                                </a:rPr>
                                <m:t>𝑃</m:t>
                              </m:r>
                            </m:e>
                          </m:acc>
                        </m:e>
                        <m:sub>
                          <m:r>
                            <a:rPr lang="en-US" altLang="en-US" sz="3200" b="0" i="1" smtClean="0">
                              <a:latin typeface="Cambria Math"/>
                            </a:rPr>
                            <m:t>[</m:t>
                          </m:r>
                          <m:r>
                            <a:rPr lang="en-US" altLang="en-US" sz="3200" b="0" i="1" smtClean="0">
                              <a:latin typeface="Cambria Math"/>
                            </a:rPr>
                            <m:t>𝐾</m:t>
                          </m:r>
                          <m:r>
                            <a:rPr lang="en-US" altLang="en-US" sz="3200" b="0" i="1" smtClean="0">
                              <a:latin typeface="Cambria Math"/>
                            </a:rPr>
                            <m:t>]</m:t>
                          </m:r>
                        </m:sub>
                      </m:sSub>
                      <m:r>
                        <a:rPr lang="en-US" altLang="en-US" sz="3200" b="0" i="1" smtClean="0">
                          <a:latin typeface="Cambria Math"/>
                        </a:rPr>
                        <m:t>=</m:t>
                      </m:r>
                      <m:sSub>
                        <m:sSubPr>
                          <m:ctrlPr>
                            <a:rPr lang="en-US" altLang="en-US" sz="3200" b="0" i="1" smtClean="0">
                              <a:latin typeface="Cambria Math"/>
                            </a:rPr>
                          </m:ctrlPr>
                        </m:sSubPr>
                        <m:e>
                          <m:r>
                            <a:rPr lang="en-US" altLang="en-US" sz="3200" b="0" i="1" smtClean="0">
                              <a:latin typeface="Cambria Math"/>
                            </a:rPr>
                            <m:t>𝑃</m:t>
                          </m:r>
                        </m:e>
                        <m:sub>
                          <m:r>
                            <a:rPr lang="en-US" altLang="en-US" sz="3200" b="0" i="1" smtClean="0">
                              <a:latin typeface="Cambria Math"/>
                            </a:rPr>
                            <m:t>(</m:t>
                          </m:r>
                          <m:r>
                            <a:rPr lang="en-US" altLang="en-US" sz="3200" b="0" i="1" smtClean="0">
                              <a:latin typeface="Cambria Math"/>
                            </a:rPr>
                            <m:t>𝐾</m:t>
                          </m:r>
                          <m:r>
                            <a:rPr lang="en-US" altLang="en-US" sz="3200" b="0" i="1" smtClean="0">
                              <a:latin typeface="Cambria Math"/>
                            </a:rPr>
                            <m:t>)</m:t>
                          </m:r>
                        </m:sub>
                      </m:sSub>
                      <m:r>
                        <a:rPr lang="en-US" altLang="en-US" sz="3200" b="0" i="1" smtClean="0">
                          <a:latin typeface="Cambria Math"/>
                        </a:rPr>
                        <m:t> </m:t>
                      </m:r>
                    </m:oMath>
                  </m:oMathPara>
                </a14:m>
                <a:endParaRPr lang="en-US" altLang="en-US" sz="3200" b="0" i="1" dirty="0" smtClean="0">
                  <a:latin typeface="Cambria Math"/>
                </a:endParaRPr>
              </a:p>
              <a:p>
                <a:pPr marL="0" indent="0">
                  <a:buNone/>
                </a:pPr>
                <a14:m>
                  <m:oMathPara xmlns:m="http://schemas.openxmlformats.org/officeDocument/2006/math">
                    <m:oMathParaPr>
                      <m:jc m:val="centerGroup"/>
                    </m:oMathParaPr>
                    <m:oMath xmlns:m="http://schemas.openxmlformats.org/officeDocument/2006/math">
                      <m:r>
                        <a:rPr lang="en-US" altLang="en-US" sz="3200" b="0" i="1" smtClean="0">
                          <a:latin typeface="Cambria Math"/>
                        </a:rPr>
                        <m:t> </m:t>
                      </m:r>
                    </m:oMath>
                  </m:oMathPara>
                </a14:m>
                <a:endParaRPr lang="en-US" altLang="en-US" sz="3200" b="0" dirty="0" smtClean="0"/>
              </a:p>
              <a:p>
                <a:pPr marL="0" indent="0">
                  <a:buNone/>
                </a:pPr>
                <a14:m>
                  <m:oMathPara xmlns:m="http://schemas.openxmlformats.org/officeDocument/2006/math">
                    <m:oMathParaPr>
                      <m:jc m:val="centerGroup"/>
                    </m:oMathParaPr>
                    <m:oMath xmlns:m="http://schemas.openxmlformats.org/officeDocument/2006/math">
                      <m:sSub>
                        <m:sSubPr>
                          <m:ctrlPr>
                            <a:rPr lang="en-US" altLang="en-US" sz="3200" b="0" i="1" smtClean="0">
                              <a:latin typeface="Cambria Math"/>
                            </a:rPr>
                          </m:ctrlPr>
                        </m:sSubPr>
                        <m:e>
                          <m:acc>
                            <m:accPr>
                              <m:chr m:val="̃"/>
                              <m:ctrlPr>
                                <a:rPr lang="en-US" altLang="en-US" sz="3200" b="0" i="1" smtClean="0">
                                  <a:latin typeface="Cambria Math"/>
                                </a:rPr>
                              </m:ctrlPr>
                            </m:accPr>
                            <m:e>
                              <m:r>
                                <a:rPr lang="en-US" altLang="en-US" sz="3200" b="0" i="1" smtClean="0">
                                  <a:latin typeface="Cambria Math"/>
                                </a:rPr>
                                <m:t>𝑃</m:t>
                              </m:r>
                            </m:e>
                          </m:acc>
                        </m:e>
                        <m:sub>
                          <m:r>
                            <a:rPr lang="en-US" altLang="en-US" sz="3200" b="0" i="1" smtClean="0">
                              <a:latin typeface="Cambria Math"/>
                            </a:rPr>
                            <m:t>[</m:t>
                          </m:r>
                          <m:r>
                            <a:rPr lang="en-US" altLang="en-US" sz="3200" b="0" i="1" smtClean="0">
                              <a:latin typeface="Cambria Math"/>
                            </a:rPr>
                            <m:t>𝑗</m:t>
                          </m:r>
                          <m:r>
                            <a:rPr lang="en-US" altLang="en-US" sz="3200" b="0" i="1" smtClean="0">
                              <a:latin typeface="Cambria Math"/>
                            </a:rPr>
                            <m:t>]</m:t>
                          </m:r>
                        </m:sub>
                      </m:sSub>
                      <m:r>
                        <a:rPr lang="en-US" altLang="en-US" sz="3200" b="0" i="1" smtClean="0">
                          <a:latin typeface="Cambria Math"/>
                        </a:rPr>
                        <m:t>=</m:t>
                      </m:r>
                      <m:r>
                        <a:rPr lang="en-US" altLang="en-US" sz="3200" b="0" i="1" smtClean="0">
                          <a:latin typeface="Cambria Math"/>
                        </a:rPr>
                        <m:t>𝑀𝑖𝑛</m:t>
                      </m:r>
                      <m:d>
                        <m:dPr>
                          <m:begChr m:val="{"/>
                          <m:endChr m:val="}"/>
                          <m:ctrlPr>
                            <a:rPr lang="en-US" altLang="en-US" sz="3200" b="0" i="1" smtClean="0">
                              <a:latin typeface="Cambria Math"/>
                            </a:rPr>
                          </m:ctrlPr>
                        </m:dPr>
                        <m:e>
                          <m:r>
                            <a:rPr lang="en-US" altLang="en-US" sz="3200" b="0" i="1" smtClean="0">
                              <a:latin typeface="Cambria Math"/>
                            </a:rPr>
                            <m:t> </m:t>
                          </m:r>
                          <m:f>
                            <m:fPr>
                              <m:ctrlPr>
                                <a:rPr lang="en-US" altLang="en-US" sz="3200" b="0" i="1" smtClean="0">
                                  <a:latin typeface="Cambria Math"/>
                                </a:rPr>
                              </m:ctrlPr>
                            </m:fPr>
                            <m:num>
                              <m:r>
                                <a:rPr lang="en-US" altLang="en-US" sz="3200" b="0" i="1" smtClean="0">
                                  <a:latin typeface="Cambria Math"/>
                                </a:rPr>
                                <m:t>𝐾</m:t>
                              </m:r>
                            </m:num>
                            <m:den>
                              <m:r>
                                <a:rPr lang="en-US" altLang="en-US" sz="3200" b="0" i="1" smtClean="0">
                                  <a:latin typeface="Cambria Math"/>
                                </a:rPr>
                                <m:t>𝑗</m:t>
                              </m:r>
                            </m:den>
                          </m:f>
                          <m:sSub>
                            <m:sSubPr>
                              <m:ctrlPr>
                                <a:rPr lang="en-US" altLang="en-US" sz="3200" b="0" i="1" smtClean="0">
                                  <a:latin typeface="Cambria Math"/>
                                </a:rPr>
                              </m:ctrlPr>
                            </m:sSubPr>
                            <m:e>
                              <m:r>
                                <a:rPr lang="en-US" altLang="en-US" sz="3200" b="0" i="1" smtClean="0">
                                  <a:latin typeface="Cambria Math"/>
                                </a:rPr>
                                <m:t>𝑃</m:t>
                              </m:r>
                            </m:e>
                            <m:sub>
                              <m:r>
                                <a:rPr lang="en-US" altLang="en-US" sz="3200" b="0" i="1" smtClean="0">
                                  <a:latin typeface="Cambria Math"/>
                                </a:rPr>
                                <m:t>(</m:t>
                              </m:r>
                              <m:r>
                                <a:rPr lang="en-US" altLang="en-US" sz="3200" b="0" i="1" smtClean="0">
                                  <a:latin typeface="Cambria Math"/>
                                </a:rPr>
                                <m:t>𝑗</m:t>
                              </m:r>
                              <m:r>
                                <a:rPr lang="en-US" altLang="en-US" sz="3200" b="0" i="1" smtClean="0">
                                  <a:latin typeface="Cambria Math"/>
                                </a:rPr>
                                <m:t>)</m:t>
                              </m:r>
                            </m:sub>
                          </m:sSub>
                          <m:r>
                            <a:rPr lang="en-US" altLang="en-US" sz="3200" b="0" i="1" smtClean="0">
                              <a:latin typeface="Cambria Math"/>
                            </a:rPr>
                            <m:t>, </m:t>
                          </m:r>
                          <m:sSub>
                            <m:sSubPr>
                              <m:ctrlPr>
                                <a:rPr lang="en-US" altLang="en-US" sz="3200" b="0" i="1" smtClean="0">
                                  <a:latin typeface="Cambria Math"/>
                                </a:rPr>
                              </m:ctrlPr>
                            </m:sSubPr>
                            <m:e>
                              <m:acc>
                                <m:accPr>
                                  <m:chr m:val="̃"/>
                                  <m:ctrlPr>
                                    <a:rPr lang="en-US" altLang="en-US" sz="3200" b="0" i="1" smtClean="0">
                                      <a:latin typeface="Cambria Math"/>
                                    </a:rPr>
                                  </m:ctrlPr>
                                </m:accPr>
                                <m:e>
                                  <m:r>
                                    <a:rPr lang="en-US" altLang="en-US" sz="3200" b="0" i="1" smtClean="0">
                                      <a:latin typeface="Cambria Math"/>
                                    </a:rPr>
                                    <m:t>𝑃</m:t>
                                  </m:r>
                                </m:e>
                              </m:acc>
                            </m:e>
                            <m:sub>
                              <m:r>
                                <a:rPr lang="en-US" altLang="en-US" sz="3200" b="0" i="1" smtClean="0">
                                  <a:latin typeface="Cambria Math"/>
                                </a:rPr>
                                <m:t>[</m:t>
                              </m:r>
                              <m:r>
                                <a:rPr lang="en-US" altLang="en-US" sz="3200" b="0" i="1" smtClean="0">
                                  <a:latin typeface="Cambria Math"/>
                                </a:rPr>
                                <m:t>𝑗</m:t>
                              </m:r>
                              <m:r>
                                <a:rPr lang="en-US" altLang="en-US" sz="3200" b="0" i="1" smtClean="0">
                                  <a:latin typeface="Cambria Math"/>
                                </a:rPr>
                                <m:t>+1]</m:t>
                              </m:r>
                            </m:sub>
                          </m:sSub>
                        </m:e>
                      </m:d>
                      <m:r>
                        <a:rPr lang="en-US" altLang="en-US" sz="3200" b="0" i="1" smtClean="0">
                          <a:latin typeface="Cambria Math"/>
                        </a:rPr>
                        <m:t>, </m:t>
                      </m:r>
                      <m:r>
                        <a:rPr lang="en-US" altLang="en-US" sz="3200" b="0" i="1" smtClean="0">
                          <a:latin typeface="Cambria Math"/>
                        </a:rPr>
                        <m:t>𝑗</m:t>
                      </m:r>
                      <m:r>
                        <a:rPr lang="en-US" altLang="en-US" sz="3200" b="0" i="1" smtClean="0">
                          <a:latin typeface="Cambria Math"/>
                          <a:ea typeface="Cambria Math"/>
                        </a:rPr>
                        <m:t>≤</m:t>
                      </m:r>
                      <m:r>
                        <a:rPr lang="en-US" altLang="en-US" sz="3200" b="0" i="1" smtClean="0">
                          <a:latin typeface="Cambria Math"/>
                          <a:ea typeface="Cambria Math"/>
                        </a:rPr>
                        <m:t>𝐾</m:t>
                      </m:r>
                      <m:r>
                        <a:rPr lang="en-US" altLang="en-US" sz="3200" b="0" i="1" smtClean="0">
                          <a:latin typeface="Cambria Math"/>
                          <a:ea typeface="Cambria Math"/>
                        </a:rPr>
                        <m:t>−1</m:t>
                      </m:r>
                    </m:oMath>
                  </m:oMathPara>
                </a14:m>
                <a:endParaRPr lang="en-US" altLang="en-US" sz="3200" dirty="0" smtClean="0"/>
              </a:p>
              <a:p>
                <a:endParaRPr lang="en-US" altLang="en-US" sz="3200" dirty="0" smtClean="0"/>
              </a:p>
              <a:p>
                <a:endParaRPr lang="en-US" altLang="en-US" dirty="0" smtClean="0"/>
              </a:p>
              <a:p>
                <a:endParaRPr lang="en-US" altLang="en-US" dirty="0" smtClean="0"/>
              </a:p>
              <a:p>
                <a:pPr>
                  <a:buFont typeface="Monotype Sorts" pitchFamily="2" charset="2"/>
                  <a:buNone/>
                </a:pPr>
                <a:endParaRPr lang="en-US" altLang="en-US" dirty="0" smtClean="0"/>
              </a:p>
            </p:txBody>
          </p:sp>
        </mc:Choice>
        <mc:Fallback xmlns="">
          <p:sp>
            <p:nvSpPr>
              <p:cNvPr id="8195" name="Rectangle 3"/>
              <p:cNvSpPr>
                <a:spLocks noGrp="1" noRot="1" noChangeAspect="1" noMove="1" noResize="1" noEditPoints="1" noAdjustHandles="1" noChangeArrowheads="1" noChangeShapeType="1" noTextEdit="1"/>
              </p:cNvSpPr>
              <p:nvPr>
                <p:ph type="body" idx="1"/>
              </p:nvPr>
            </p:nvSpPr>
            <p:spPr>
              <a:xfrm>
                <a:off x="685800" y="1818409"/>
                <a:ext cx="7772400" cy="4364904"/>
              </a:xfrm>
              <a:blipFill rotWithShape="1">
                <a:blip r:embed="rId3"/>
                <a:stretch>
                  <a:fillRect l="-1804" t="-1955"/>
                </a:stretch>
              </a:blipFill>
            </p:spPr>
            <p:txBody>
              <a:bodyPr/>
              <a:lstStyle/>
              <a:p>
                <a:r>
                  <a:rPr lang="en-US">
                    <a:noFill/>
                  </a:rPr>
                  <a:t> </a:t>
                </a:r>
              </a:p>
            </p:txBody>
          </p:sp>
        </mc:Fallback>
      </mc:AlternateContent>
    </p:spTree>
    <p:extLst>
      <p:ext uri="{BB962C8B-B14F-4D97-AF65-F5344CB8AC3E}">
        <p14:creationId xmlns:p14="http://schemas.microsoft.com/office/powerpoint/2010/main" val="6243620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270164" y="121227"/>
            <a:ext cx="7772400" cy="1143000"/>
          </a:xfrm>
        </p:spPr>
        <p:txBody>
          <a:bodyPr/>
          <a:lstStyle/>
          <a:p>
            <a:r>
              <a:rPr lang="en-US" altLang="en-US" dirty="0" smtClean="0"/>
              <a:t>Modified FDR for Discrete Data</a:t>
            </a:r>
          </a:p>
        </p:txBody>
      </p:sp>
      <mc:AlternateContent xmlns:mc="http://schemas.openxmlformats.org/markup-compatibility/2006">
        <mc:Choice xmlns:a14="http://schemas.microsoft.com/office/drawing/2010/main" Requires="a14">
          <p:sp>
            <p:nvSpPr>
              <p:cNvPr id="11267" name="Rectangle 3"/>
              <p:cNvSpPr>
                <a:spLocks noGrp="1" noChangeArrowheads="1"/>
              </p:cNvSpPr>
              <p:nvPr>
                <p:ph type="body" sz="half" idx="1"/>
              </p:nvPr>
            </p:nvSpPr>
            <p:spPr>
              <a:xfrm>
                <a:off x="685800" y="1517073"/>
                <a:ext cx="7961313" cy="4578927"/>
              </a:xfrm>
            </p:spPr>
            <p:txBody>
              <a:bodyPr>
                <a:normAutofit fontScale="25000" lnSpcReduction="20000"/>
              </a:bodyPr>
              <a:lstStyle/>
              <a:p>
                <a:pPr>
                  <a:lnSpc>
                    <a:spcPct val="90000"/>
                  </a:lnSpc>
                </a:pPr>
                <a:r>
                  <a:rPr lang="en-US" altLang="en-US" sz="9600" dirty="0" smtClean="0"/>
                  <a:t>Adjusted P-values for B&amp;H FDR procedure</a:t>
                </a:r>
              </a:p>
              <a:p>
                <a:pPr>
                  <a:lnSpc>
                    <a:spcPct val="90000"/>
                  </a:lnSpc>
                </a:pPr>
                <a:endParaRPr lang="en-US" altLang="en-US" sz="9600" dirty="0" smtClean="0"/>
              </a:p>
              <a:p>
                <a:pPr marL="0" indent="0">
                  <a:lnSpc>
                    <a:spcPct val="90000"/>
                  </a:lnSpc>
                  <a:buNone/>
                </a:pPr>
                <a14:m>
                  <m:oMathPara xmlns:m="http://schemas.openxmlformats.org/officeDocument/2006/math">
                    <m:oMathParaPr>
                      <m:jc m:val="centerGroup"/>
                    </m:oMathParaPr>
                    <m:oMath xmlns:m="http://schemas.openxmlformats.org/officeDocument/2006/math">
                      <m:sSub>
                        <m:sSubPr>
                          <m:ctrlPr>
                            <a:rPr lang="en-US" altLang="en-US" sz="9600" b="0" i="1" smtClean="0">
                              <a:latin typeface="Cambria Math"/>
                            </a:rPr>
                          </m:ctrlPr>
                        </m:sSubPr>
                        <m:e>
                          <m:acc>
                            <m:accPr>
                              <m:chr m:val="̃"/>
                              <m:ctrlPr>
                                <a:rPr lang="en-US" altLang="en-US" sz="9600" b="0" i="1" smtClean="0">
                                  <a:latin typeface="Cambria Math"/>
                                </a:rPr>
                              </m:ctrlPr>
                            </m:accPr>
                            <m:e>
                              <m:r>
                                <a:rPr lang="en-US" altLang="en-US" sz="9600" b="0" i="1" smtClean="0">
                                  <a:latin typeface="Cambria Math"/>
                                </a:rPr>
                                <m:t>𝑃</m:t>
                              </m:r>
                            </m:e>
                          </m:acc>
                        </m:e>
                        <m:sub>
                          <m:r>
                            <a:rPr lang="en-US" altLang="en-US" sz="9600" b="0" i="1" smtClean="0">
                              <a:latin typeface="Cambria Math"/>
                            </a:rPr>
                            <m:t>[</m:t>
                          </m:r>
                          <m:r>
                            <a:rPr lang="en-US" altLang="en-US" sz="9600" b="0" i="1" smtClean="0">
                              <a:latin typeface="Cambria Math"/>
                            </a:rPr>
                            <m:t>𝑗</m:t>
                          </m:r>
                          <m:r>
                            <a:rPr lang="en-US" altLang="en-US" sz="9600" b="0" i="1" smtClean="0">
                              <a:latin typeface="Cambria Math"/>
                            </a:rPr>
                            <m:t>]</m:t>
                          </m:r>
                        </m:sub>
                      </m:sSub>
                      <m:r>
                        <a:rPr lang="en-US" altLang="en-US" sz="9600" b="0" i="1" smtClean="0">
                          <a:latin typeface="Cambria Math"/>
                        </a:rPr>
                        <m:t>=</m:t>
                      </m:r>
                      <m:f>
                        <m:fPr>
                          <m:ctrlPr>
                            <a:rPr lang="en-US" altLang="en-US" sz="9600" b="0" i="1" smtClean="0">
                              <a:latin typeface="Cambria Math"/>
                            </a:rPr>
                          </m:ctrlPr>
                        </m:fPr>
                        <m:num>
                          <m:r>
                            <a:rPr lang="en-US" altLang="en-US" sz="9600" b="0" i="1" smtClean="0">
                              <a:latin typeface="Cambria Math"/>
                            </a:rPr>
                            <m:t>𝐾</m:t>
                          </m:r>
                        </m:num>
                        <m:den>
                          <m:r>
                            <a:rPr lang="en-US" altLang="en-US" sz="9600" b="0" i="1" smtClean="0">
                              <a:latin typeface="Cambria Math"/>
                            </a:rPr>
                            <m:t>𝑗</m:t>
                          </m:r>
                        </m:den>
                      </m:f>
                      <m:sSub>
                        <m:sSubPr>
                          <m:ctrlPr>
                            <a:rPr lang="en-US" altLang="en-US" sz="9600" b="0" i="1" smtClean="0">
                              <a:latin typeface="Cambria Math"/>
                            </a:rPr>
                          </m:ctrlPr>
                        </m:sSubPr>
                        <m:e>
                          <m:r>
                            <a:rPr lang="en-US" altLang="en-US" sz="9600" b="0" i="1" smtClean="0">
                              <a:latin typeface="Cambria Math"/>
                            </a:rPr>
                            <m:t>𝑃</m:t>
                          </m:r>
                        </m:e>
                        <m:sub>
                          <m:r>
                            <a:rPr lang="en-US" altLang="en-US" sz="9600" b="0" i="1" smtClean="0">
                              <a:latin typeface="Cambria Math"/>
                            </a:rPr>
                            <m:t>(</m:t>
                          </m:r>
                          <m:r>
                            <a:rPr lang="en-US" altLang="en-US" sz="9600" b="0" i="1" smtClean="0">
                              <a:latin typeface="Cambria Math"/>
                            </a:rPr>
                            <m:t>𝑗</m:t>
                          </m:r>
                          <m:r>
                            <a:rPr lang="en-US" altLang="en-US" sz="9600" b="0" i="1" smtClean="0">
                              <a:latin typeface="Cambria Math"/>
                            </a:rPr>
                            <m:t>)</m:t>
                          </m:r>
                        </m:sub>
                      </m:sSub>
                    </m:oMath>
                  </m:oMathPara>
                </a14:m>
                <a:endParaRPr lang="en-US" altLang="en-US" sz="9600" dirty="0" smtClean="0"/>
              </a:p>
              <a:p>
                <a:pPr>
                  <a:lnSpc>
                    <a:spcPct val="90000"/>
                  </a:lnSpc>
                </a:pPr>
                <a:r>
                  <a:rPr lang="en-US" altLang="en-US" sz="9600" dirty="0" smtClean="0"/>
                  <a:t>For </a:t>
                </a:r>
                <a:r>
                  <a:rPr lang="en-US" altLang="en-US" sz="9600" dirty="0" smtClean="0"/>
                  <a:t>discrete data the adjusted P-value is</a:t>
                </a:r>
              </a:p>
              <a:p>
                <a:pPr marL="0" indent="0">
                  <a:lnSpc>
                    <a:spcPct val="90000"/>
                  </a:lnSpc>
                  <a:buNone/>
                </a:pPr>
                <a:r>
                  <a:rPr lang="en-US" altLang="en-US" sz="9600" dirty="0" smtClean="0"/>
                  <a:t> </a:t>
                </a:r>
              </a:p>
              <a:p>
                <a:pPr marL="0" indent="0">
                  <a:lnSpc>
                    <a:spcPct val="90000"/>
                  </a:lnSpc>
                  <a:buNone/>
                </a:pPr>
                <a14:m>
                  <m:oMathPara xmlns:m="http://schemas.openxmlformats.org/officeDocument/2006/math">
                    <m:oMathParaPr>
                      <m:jc m:val="centerGroup"/>
                    </m:oMathParaPr>
                    <m:oMath xmlns:m="http://schemas.openxmlformats.org/officeDocument/2006/math">
                      <m:sSub>
                        <m:sSubPr>
                          <m:ctrlPr>
                            <a:rPr lang="en-US" altLang="en-US" sz="9600" b="0" i="1" smtClean="0">
                              <a:latin typeface="Cambria Math"/>
                            </a:rPr>
                          </m:ctrlPr>
                        </m:sSubPr>
                        <m:e>
                          <m:acc>
                            <m:accPr>
                              <m:chr m:val="̃"/>
                              <m:ctrlPr>
                                <a:rPr lang="en-US" altLang="en-US" sz="9600" b="0" i="1" smtClean="0">
                                  <a:latin typeface="Cambria Math"/>
                                </a:rPr>
                              </m:ctrlPr>
                            </m:accPr>
                            <m:e>
                              <m:r>
                                <a:rPr lang="en-US" altLang="en-US" sz="9600" b="0" i="1" smtClean="0">
                                  <a:latin typeface="Cambria Math"/>
                                </a:rPr>
                                <m:t>𝑃</m:t>
                              </m:r>
                            </m:e>
                          </m:acc>
                        </m:e>
                        <m:sub>
                          <m:r>
                            <a:rPr lang="en-US" altLang="en-US" sz="9600" b="0" i="1" smtClean="0">
                              <a:latin typeface="Cambria Math"/>
                            </a:rPr>
                            <m:t>[</m:t>
                          </m:r>
                          <m:r>
                            <a:rPr lang="en-US" altLang="en-US" sz="9600" b="0" i="1" smtClean="0">
                              <a:latin typeface="Cambria Math"/>
                            </a:rPr>
                            <m:t>𝑗</m:t>
                          </m:r>
                          <m:r>
                            <a:rPr lang="en-US" altLang="en-US" sz="9600" b="0" i="1" smtClean="0">
                              <a:latin typeface="Cambria Math"/>
                            </a:rPr>
                            <m:t>]</m:t>
                          </m:r>
                        </m:sub>
                      </m:sSub>
                      <m:r>
                        <a:rPr lang="en-US" altLang="en-US" sz="9600" b="0" i="1" smtClean="0">
                          <a:latin typeface="Cambria Math"/>
                        </a:rPr>
                        <m:t>=[</m:t>
                      </m:r>
                      <m:nary>
                        <m:naryPr>
                          <m:chr m:val="∑"/>
                          <m:ctrlPr>
                            <a:rPr lang="en-US" altLang="en-US" sz="9600" b="0" i="1" smtClean="0">
                              <a:latin typeface="Cambria Math"/>
                            </a:rPr>
                          </m:ctrlPr>
                        </m:naryPr>
                        <m:sub>
                          <m:r>
                            <m:rPr>
                              <m:brk m:alnAt="23"/>
                            </m:rPr>
                            <a:rPr lang="en-US" altLang="en-US" sz="9600" b="0" i="1" smtClean="0">
                              <a:latin typeface="Cambria Math"/>
                            </a:rPr>
                            <m:t>𝑖</m:t>
                          </m:r>
                          <m:r>
                            <a:rPr lang="en-US" altLang="en-US" sz="9600" b="0" i="1" smtClean="0">
                              <a:latin typeface="Cambria Math"/>
                            </a:rPr>
                            <m:t>=1</m:t>
                          </m:r>
                        </m:sub>
                        <m:sup>
                          <m:r>
                            <a:rPr lang="en-US" altLang="en-US" sz="9600" b="0" i="1" smtClean="0">
                              <a:latin typeface="Cambria Math"/>
                            </a:rPr>
                            <m:t>𝐾</m:t>
                          </m:r>
                        </m:sup>
                        <m:e>
                          <m:sSub>
                            <m:sSubPr>
                              <m:ctrlPr>
                                <a:rPr lang="en-US" altLang="en-US" sz="9600" b="0" i="1" smtClean="0">
                                  <a:latin typeface="Cambria Math"/>
                                </a:rPr>
                              </m:ctrlPr>
                            </m:sSubPr>
                            <m:e>
                              <m:r>
                                <a:rPr lang="en-US" altLang="en-US" sz="9600" b="0" i="1" smtClean="0">
                                  <a:latin typeface="Cambria Math"/>
                                </a:rPr>
                                <m:t>𝑄</m:t>
                              </m:r>
                            </m:e>
                            <m:sub>
                              <m:r>
                                <a:rPr lang="en-US" altLang="en-US" sz="9600" b="0" i="1" smtClean="0">
                                  <a:latin typeface="Cambria Math"/>
                                </a:rPr>
                                <m:t>𝑖</m:t>
                              </m:r>
                            </m:sub>
                          </m:sSub>
                          <m:r>
                            <a:rPr lang="en-US" altLang="en-US" sz="9600" b="0" i="1" smtClean="0">
                              <a:latin typeface="Cambria Math"/>
                            </a:rPr>
                            <m:t>(</m:t>
                          </m:r>
                          <m:sSub>
                            <m:sSubPr>
                              <m:ctrlPr>
                                <a:rPr lang="en-US" altLang="en-US" sz="9600" b="0" i="1" smtClean="0">
                                  <a:latin typeface="Cambria Math"/>
                                </a:rPr>
                              </m:ctrlPr>
                            </m:sSubPr>
                            <m:e>
                              <m:r>
                                <a:rPr lang="en-US" altLang="en-US" sz="9600" b="0" i="1" smtClean="0">
                                  <a:latin typeface="Cambria Math"/>
                                </a:rPr>
                                <m:t>𝑃</m:t>
                              </m:r>
                            </m:e>
                            <m:sub>
                              <m:d>
                                <m:dPr>
                                  <m:ctrlPr>
                                    <a:rPr lang="en-US" altLang="en-US" sz="9600" b="0" i="1" smtClean="0">
                                      <a:latin typeface="Cambria Math"/>
                                    </a:rPr>
                                  </m:ctrlPr>
                                </m:dPr>
                                <m:e>
                                  <m:r>
                                    <a:rPr lang="en-US" altLang="en-US" sz="9600" b="0" i="1" smtClean="0">
                                      <a:latin typeface="Cambria Math"/>
                                    </a:rPr>
                                    <m:t>𝑗</m:t>
                                  </m:r>
                                </m:e>
                              </m:d>
                            </m:sub>
                          </m:sSub>
                          <m:r>
                            <a:rPr lang="en-US" altLang="en-US" sz="9600" b="0" i="1" smtClean="0">
                              <a:latin typeface="Cambria Math"/>
                            </a:rPr>
                            <m:t>)]</m:t>
                          </m:r>
                        </m:e>
                      </m:nary>
                      <m:r>
                        <a:rPr lang="en-US" altLang="en-US" sz="9600" b="0" i="1" smtClean="0">
                          <a:latin typeface="Cambria Math"/>
                        </a:rPr>
                        <m:t>/</m:t>
                      </m:r>
                      <m:r>
                        <a:rPr lang="en-US" altLang="en-US" sz="9600" b="0" i="1" smtClean="0">
                          <a:latin typeface="Cambria Math"/>
                        </a:rPr>
                        <m:t>𝑗</m:t>
                      </m:r>
                    </m:oMath>
                  </m:oMathPara>
                </a14:m>
                <a:endParaRPr lang="en-US" altLang="en-US" sz="9600" dirty="0" smtClean="0"/>
              </a:p>
              <a:p>
                <a:pPr marL="0" indent="0">
                  <a:lnSpc>
                    <a:spcPct val="90000"/>
                  </a:lnSpc>
                  <a:buNone/>
                </a:pPr>
                <a:endParaRPr lang="en-US" altLang="en-US" sz="9600" dirty="0" smtClean="0"/>
              </a:p>
              <a:p>
                <a:pPr marL="0" lvl="1" indent="0">
                  <a:lnSpc>
                    <a:spcPct val="90000"/>
                  </a:lnSpc>
                  <a:spcBef>
                    <a:spcPts val="1500"/>
                  </a:spcBef>
                  <a:buClr>
                    <a:schemeClr val="accent1"/>
                  </a:buClr>
                  <a:buNone/>
                </a:pPr>
                <a14:m>
                  <m:oMath xmlns:m="http://schemas.openxmlformats.org/officeDocument/2006/math">
                    <m:sSub>
                      <m:sSubPr>
                        <m:ctrlPr>
                          <a:rPr lang="en-US" altLang="en-US" sz="9600" i="1">
                            <a:latin typeface="Cambria Math"/>
                          </a:rPr>
                        </m:ctrlPr>
                      </m:sSubPr>
                      <m:e>
                        <m:r>
                          <a:rPr lang="en-US" altLang="en-US" sz="9600" i="1">
                            <a:latin typeface="Cambria Math"/>
                          </a:rPr>
                          <m:t>𝑄</m:t>
                        </m:r>
                      </m:e>
                      <m:sub>
                        <m:r>
                          <a:rPr lang="en-US" altLang="en-US" sz="9600" i="1">
                            <a:latin typeface="Cambria Math"/>
                          </a:rPr>
                          <m:t>𝑖</m:t>
                        </m:r>
                      </m:sub>
                    </m:sSub>
                    <m:d>
                      <m:dPr>
                        <m:ctrlPr>
                          <a:rPr lang="en-US" altLang="en-US" sz="9600" i="1">
                            <a:latin typeface="Cambria Math"/>
                          </a:rPr>
                        </m:ctrlPr>
                      </m:dPr>
                      <m:e>
                        <m:r>
                          <a:rPr lang="en-US" altLang="en-US" sz="9600" i="1">
                            <a:latin typeface="Cambria Math"/>
                          </a:rPr>
                          <m:t>𝑃</m:t>
                        </m:r>
                      </m:e>
                    </m:d>
                  </m:oMath>
                </a14:m>
                <a:r>
                  <a:rPr lang="en-US" altLang="en-US" sz="9600" dirty="0"/>
                  <a:t> </a:t>
                </a:r>
                <a:r>
                  <a:rPr lang="en-US" altLang="en-US" sz="9600" dirty="0"/>
                  <a:t>is </a:t>
                </a:r>
                <a:r>
                  <a:rPr lang="en-US" altLang="en-US" sz="9600" dirty="0"/>
                  <a:t>the largest P-value achievable for hypothesis </a:t>
                </a:r>
                <a14:m>
                  <m:oMath xmlns:m="http://schemas.openxmlformats.org/officeDocument/2006/math">
                    <m:r>
                      <a:rPr lang="en-US" altLang="en-US" sz="9600" i="1">
                        <a:latin typeface="Cambria Math"/>
                      </a:rPr>
                      <m:t>𝑖</m:t>
                    </m:r>
                  </m:oMath>
                </a14:m>
                <a:r>
                  <a:rPr lang="en-US" altLang="en-US" sz="9600" dirty="0"/>
                  <a:t> that is less than or equal to P.  (May be equal to 0.)</a:t>
                </a:r>
              </a:p>
              <a:p>
                <a:pPr marL="0" indent="0">
                  <a:lnSpc>
                    <a:spcPct val="90000"/>
                  </a:lnSpc>
                  <a:buNone/>
                </a:pPr>
                <a:endParaRPr lang="en-US" altLang="en-US" sz="9600" dirty="0" smtClean="0"/>
              </a:p>
              <a:p>
                <a:pPr>
                  <a:lnSpc>
                    <a:spcPct val="90000"/>
                  </a:lnSpc>
                </a:pPr>
                <a:endParaRPr lang="en-US" altLang="en-US" sz="7400" dirty="0" smtClean="0"/>
              </a:p>
              <a:p>
                <a:pPr>
                  <a:lnSpc>
                    <a:spcPct val="90000"/>
                  </a:lnSpc>
                </a:pPr>
                <a:endParaRPr lang="en-US" altLang="en-US" sz="2000" dirty="0" smtClean="0"/>
              </a:p>
              <a:p>
                <a:pPr>
                  <a:lnSpc>
                    <a:spcPct val="90000"/>
                  </a:lnSpc>
                  <a:buFont typeface="Monotype Sorts" pitchFamily="2" charset="2"/>
                  <a:buNone/>
                </a:pPr>
                <a:r>
                  <a:rPr lang="en-US" altLang="en-US" sz="2000" dirty="0" smtClean="0"/>
                  <a:t>	</a:t>
                </a:r>
              </a:p>
              <a:p>
                <a:pPr>
                  <a:lnSpc>
                    <a:spcPct val="90000"/>
                  </a:lnSpc>
                  <a:buFont typeface="Monotype Sorts" pitchFamily="2" charset="2"/>
                  <a:buNone/>
                </a:pPr>
                <a:r>
                  <a:rPr lang="en-US" altLang="en-US" sz="2000" dirty="0" smtClean="0"/>
                  <a:t>	</a:t>
                </a:r>
              </a:p>
            </p:txBody>
          </p:sp>
        </mc:Choice>
        <mc:Fallback>
          <p:sp>
            <p:nvSpPr>
              <p:cNvPr id="11267" name="Rectangle 3"/>
              <p:cNvSpPr>
                <a:spLocks noGrp="1" noRot="1" noChangeAspect="1" noMove="1" noResize="1" noEditPoints="1" noAdjustHandles="1" noChangeArrowheads="1" noChangeShapeType="1" noTextEdit="1"/>
              </p:cNvSpPr>
              <p:nvPr>
                <p:ph type="body" sz="half" idx="1"/>
              </p:nvPr>
            </p:nvSpPr>
            <p:spPr>
              <a:xfrm>
                <a:off x="685800" y="1517073"/>
                <a:ext cx="7961313" cy="4578927"/>
              </a:xfrm>
              <a:blipFill rotWithShape="1">
                <a:blip r:embed="rId2"/>
                <a:stretch>
                  <a:fillRect l="-1226" t="-3196" b="-133"/>
                </a:stretch>
              </a:blipFill>
            </p:spPr>
            <p:txBody>
              <a:bodyPr/>
              <a:lstStyle/>
              <a:p>
                <a:r>
                  <a:rPr lang="en-US">
                    <a:noFill/>
                  </a:rPr>
                  <a:t> </a:t>
                </a:r>
              </a:p>
            </p:txBody>
          </p:sp>
        </mc:Fallback>
      </mc:AlternateContent>
      <p:sp>
        <p:nvSpPr>
          <p:cNvPr id="2" name="Content Placeholder 1"/>
          <p:cNvSpPr>
            <a:spLocks noGrp="1"/>
          </p:cNvSpPr>
          <p:nvPr>
            <p:ph sz="quarter" idx="2"/>
          </p:nvPr>
        </p:nvSpPr>
        <p:spPr>
          <a:xfrm flipH="1">
            <a:off x="8458199" y="1981200"/>
            <a:ext cx="45719" cy="1981200"/>
          </a:xfrm>
        </p:spPr>
        <p:txBody>
          <a:bodyPr/>
          <a:lstStyle/>
          <a:p>
            <a:pPr marL="0" indent="0">
              <a:buNone/>
            </a:pPr>
            <a:endParaRPr lang="en-US" dirty="0"/>
          </a:p>
        </p:txBody>
      </p:sp>
    </p:spTree>
    <p:extLst>
      <p:ext uri="{BB962C8B-B14F-4D97-AF65-F5344CB8AC3E}">
        <p14:creationId xmlns:p14="http://schemas.microsoft.com/office/powerpoint/2010/main" val="2411470496"/>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67591" y="99147"/>
            <a:ext cx="7772400" cy="1143000"/>
          </a:xfrm>
        </p:spPr>
        <p:txBody>
          <a:bodyPr/>
          <a:lstStyle/>
          <a:p>
            <a:r>
              <a:rPr lang="en-US" altLang="en-US" dirty="0" smtClean="0"/>
              <a:t>Properties of FDR Control</a:t>
            </a:r>
          </a:p>
        </p:txBody>
      </p:sp>
      <p:sp>
        <p:nvSpPr>
          <p:cNvPr id="9219" name="Rectangle 3"/>
          <p:cNvSpPr>
            <a:spLocks noGrp="1" noChangeArrowheads="1"/>
          </p:cNvSpPr>
          <p:nvPr>
            <p:ph type="body" sz="half" idx="1"/>
          </p:nvPr>
        </p:nvSpPr>
        <p:spPr>
          <a:xfrm>
            <a:off x="685800" y="1552575"/>
            <a:ext cx="8026400" cy="4744316"/>
          </a:xfrm>
        </p:spPr>
        <p:txBody>
          <a:bodyPr>
            <a:normAutofit fontScale="92500" lnSpcReduction="20000"/>
          </a:bodyPr>
          <a:lstStyle/>
          <a:p>
            <a:pPr>
              <a:spcAft>
                <a:spcPct val="50000"/>
              </a:spcAft>
            </a:pPr>
            <a:r>
              <a:rPr lang="en-US" altLang="en-US" dirty="0" smtClean="0"/>
              <a:t>The B&amp;H sequential procedure controls the FDR at</a:t>
            </a:r>
          </a:p>
          <a:p>
            <a:pPr>
              <a:spcAft>
                <a:spcPct val="50000"/>
              </a:spcAft>
            </a:pPr>
            <a:endParaRPr lang="en-US" altLang="en-US" dirty="0" smtClean="0"/>
          </a:p>
          <a:p>
            <a:pPr>
              <a:spcAft>
                <a:spcPct val="50000"/>
              </a:spcAft>
            </a:pPr>
            <a:r>
              <a:rPr lang="en-US" altLang="en-US" dirty="0" smtClean="0"/>
              <a:t>FDR </a:t>
            </a:r>
            <a:r>
              <a:rPr lang="en-US" altLang="en-US" u="sng" dirty="0" smtClean="0"/>
              <a:t>&lt;</a:t>
            </a:r>
            <a:r>
              <a:rPr lang="en-US" altLang="en-US" dirty="0" smtClean="0"/>
              <a:t> FWER and equality holds if K=K</a:t>
            </a:r>
            <a:r>
              <a:rPr lang="en-US" altLang="en-US" baseline="-25000" dirty="0" smtClean="0"/>
              <a:t>0</a:t>
            </a:r>
            <a:r>
              <a:rPr lang="en-US" altLang="en-US" baseline="30000" dirty="0" smtClean="0"/>
              <a:t>.</a:t>
            </a:r>
            <a:endParaRPr lang="en-US" altLang="en-US" baseline="-25000" dirty="0" smtClean="0"/>
          </a:p>
          <a:p>
            <a:pPr>
              <a:lnSpc>
                <a:spcPct val="120000"/>
              </a:lnSpc>
              <a:spcAft>
                <a:spcPct val="100000"/>
              </a:spcAft>
            </a:pPr>
            <a:r>
              <a:rPr lang="en-US" altLang="en-US" dirty="0" smtClean="0"/>
              <a:t>The Hochberg (1988) stepwise procedure compares 	                     </a:t>
            </a:r>
            <a:endParaRPr lang="en-US" altLang="en-US" dirty="0" smtClean="0"/>
          </a:p>
          <a:p>
            <a:pPr marL="0" indent="0">
              <a:lnSpc>
                <a:spcPct val="120000"/>
              </a:lnSpc>
              <a:spcAft>
                <a:spcPct val="100000"/>
              </a:spcAft>
              <a:buNone/>
            </a:pPr>
            <a:r>
              <a:rPr lang="en-US" altLang="en-US" dirty="0" smtClean="0"/>
              <a:t>    w</a:t>
            </a:r>
            <a:r>
              <a:rPr lang="en-US" altLang="en-US" dirty="0" smtClean="0"/>
              <a:t>hile </a:t>
            </a:r>
            <a:r>
              <a:rPr lang="en-US" altLang="en-US" dirty="0" smtClean="0"/>
              <a:t>the FDR procedure compares</a:t>
            </a:r>
          </a:p>
          <a:p>
            <a:pPr>
              <a:lnSpc>
                <a:spcPct val="120000"/>
              </a:lnSpc>
              <a:spcBef>
                <a:spcPct val="0"/>
              </a:spcBef>
            </a:pPr>
            <a:endParaRPr lang="en-US" altLang="en-US" dirty="0" smtClean="0"/>
          </a:p>
          <a:p>
            <a:pPr>
              <a:lnSpc>
                <a:spcPct val="120000"/>
              </a:lnSpc>
              <a:spcAft>
                <a:spcPct val="100000"/>
              </a:spcAft>
            </a:pPr>
            <a:r>
              <a:rPr lang="en-US" altLang="en-US" dirty="0" smtClean="0"/>
              <a:t>FDR is potentially more powerful than FWER controlling procedures.</a:t>
            </a:r>
          </a:p>
        </p:txBody>
      </p:sp>
      <p:graphicFrame>
        <p:nvGraphicFramePr>
          <p:cNvPr id="9220" name="Object 4"/>
          <p:cNvGraphicFramePr>
            <a:graphicFrameLocks noGrp="1" noChangeAspect="1"/>
          </p:cNvGraphicFramePr>
          <p:nvPr>
            <p:ph sz="quarter" idx="2"/>
          </p:nvPr>
        </p:nvGraphicFramePr>
        <p:xfrm>
          <a:off x="1176338" y="2041525"/>
          <a:ext cx="1363662" cy="327025"/>
        </p:xfrm>
        <a:graphic>
          <a:graphicData uri="http://schemas.openxmlformats.org/presentationml/2006/ole">
            <mc:AlternateContent xmlns:mc="http://schemas.openxmlformats.org/markup-compatibility/2006">
              <mc:Choice xmlns:v="urn:schemas-microsoft-com:vml" Requires="v">
                <p:oleObj spid="_x0000_s4164" name="Equation" r:id="rId4" imgW="1600200" imgH="352335" progId="Equation.3">
                  <p:embed/>
                </p:oleObj>
              </mc:Choice>
              <mc:Fallback>
                <p:oleObj name="Equation" r:id="rId4" imgW="1600200" imgH="352335"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black">
                      <a:xfrm>
                        <a:off x="1176338" y="2041525"/>
                        <a:ext cx="1363662" cy="327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221" name="Object 5"/>
          <p:cNvGraphicFramePr>
            <a:graphicFrameLocks noGrp="1" noChangeAspect="1"/>
          </p:cNvGraphicFramePr>
          <p:nvPr>
            <p:ph sz="quarter" idx="3"/>
            <p:extLst>
              <p:ext uri="{D42A27DB-BD31-4B8C-83A1-F6EECF244321}">
                <p14:modId xmlns:p14="http://schemas.microsoft.com/office/powerpoint/2010/main" val="2485917724"/>
              </p:ext>
            </p:extLst>
          </p:nvPr>
        </p:nvGraphicFramePr>
        <p:xfrm>
          <a:off x="1773526" y="3903807"/>
          <a:ext cx="2173287" cy="412750"/>
        </p:xfrm>
        <a:graphic>
          <a:graphicData uri="http://schemas.openxmlformats.org/presentationml/2006/ole">
            <mc:AlternateContent xmlns:mc="http://schemas.openxmlformats.org/markup-compatibility/2006">
              <mc:Choice xmlns:v="urn:schemas-microsoft-com:vml" Requires="v">
                <p:oleObj spid="_x0000_s4165" name="Equation" r:id="rId6" imgW="2238443" imgH="390615" progId="Equation.3">
                  <p:embed/>
                </p:oleObj>
              </mc:Choice>
              <mc:Fallback>
                <p:oleObj name="Equation" r:id="rId6" imgW="2238443" imgH="390615"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black">
                      <a:xfrm>
                        <a:off x="1773526" y="3903807"/>
                        <a:ext cx="2173287"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222" name="Object 6"/>
          <p:cNvGraphicFramePr>
            <a:graphicFrameLocks noChangeAspect="1"/>
          </p:cNvGraphicFramePr>
          <p:nvPr>
            <p:extLst>
              <p:ext uri="{D42A27DB-BD31-4B8C-83A1-F6EECF244321}">
                <p14:modId xmlns:p14="http://schemas.microsoft.com/office/powerpoint/2010/main" val="354021454"/>
              </p:ext>
            </p:extLst>
          </p:nvPr>
        </p:nvGraphicFramePr>
        <p:xfrm>
          <a:off x="2114118" y="4855875"/>
          <a:ext cx="1676400" cy="431800"/>
        </p:xfrm>
        <a:graphic>
          <a:graphicData uri="http://schemas.openxmlformats.org/presentationml/2006/ole">
            <mc:AlternateContent xmlns:mc="http://schemas.openxmlformats.org/markup-compatibility/2006">
              <mc:Choice xmlns:v="urn:schemas-microsoft-com:vml" Requires="v">
                <p:oleObj spid="_x0000_s4166" name="Equation" r:id="rId8" imgW="1638300" imgH="390615" progId="Equation.3">
                  <p:embed/>
                </p:oleObj>
              </mc:Choice>
              <mc:Fallback>
                <p:oleObj name="Equation" r:id="rId8" imgW="1638300" imgH="390615"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black">
                      <a:xfrm>
                        <a:off x="2114118" y="4855875"/>
                        <a:ext cx="1676400"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223" name="Text Box 7"/>
          <p:cNvSpPr txBox="1">
            <a:spLocks noChangeArrowheads="1"/>
          </p:cNvSpPr>
          <p:nvPr/>
        </p:nvSpPr>
        <p:spPr bwMode="auto">
          <a:xfrm>
            <a:off x="2689225" y="1920875"/>
            <a:ext cx="3867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1"/>
              </a:buClr>
              <a:buSzPct val="90000"/>
              <a:buFont typeface="Monotype Sorts" pitchFamily="2" charset="2"/>
              <a:buChar char="u"/>
              <a:defRPr sz="2400">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400">
                <a:solidFill>
                  <a:schemeClr val="tx1"/>
                </a:solidFill>
                <a:latin typeface="Arial" charset="0"/>
              </a:defRPr>
            </a:lvl4pPr>
            <a:lvl5pPr marL="2057400" indent="-22860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spcBef>
                <a:spcPct val="0"/>
              </a:spcBef>
              <a:buClrTx/>
              <a:buSzTx/>
              <a:buFontTx/>
              <a:buNone/>
            </a:pPr>
            <a:endParaRPr lang="en-US" altLang="en-US">
              <a:latin typeface="Times New Roman" pitchFamily="18" charset="0"/>
            </a:endParaRPr>
          </a:p>
        </p:txBody>
      </p:sp>
      <p:sp>
        <p:nvSpPr>
          <p:cNvPr id="9224" name="Text Box 8"/>
          <p:cNvSpPr txBox="1">
            <a:spLocks noChangeArrowheads="1"/>
          </p:cNvSpPr>
          <p:nvPr/>
        </p:nvSpPr>
        <p:spPr bwMode="auto">
          <a:xfrm>
            <a:off x="2562225" y="1946275"/>
            <a:ext cx="54435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1"/>
              </a:buClr>
              <a:buSzPct val="90000"/>
              <a:buFont typeface="Monotype Sorts" pitchFamily="2" charset="2"/>
              <a:buChar char="u"/>
              <a:defRPr sz="2400">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400">
                <a:solidFill>
                  <a:schemeClr val="tx1"/>
                </a:solidFill>
                <a:latin typeface="Arial" charset="0"/>
              </a:defRPr>
            </a:lvl4pPr>
            <a:lvl5pPr marL="2057400" indent="-22860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spcBef>
                <a:spcPct val="0"/>
              </a:spcBef>
              <a:buClrTx/>
              <a:buSzTx/>
              <a:buFontTx/>
              <a:buNone/>
            </a:pPr>
            <a:r>
              <a:rPr lang="en-US" altLang="en-US" b="0"/>
              <a:t>for independent hypotheses.</a:t>
            </a:r>
          </a:p>
        </p:txBody>
      </p:sp>
    </p:spTree>
    <p:extLst>
      <p:ext uri="{BB962C8B-B14F-4D97-AF65-F5344CB8AC3E}">
        <p14:creationId xmlns:p14="http://schemas.microsoft.com/office/powerpoint/2010/main" val="2109712643"/>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67590" y="87601"/>
            <a:ext cx="7924800" cy="1143000"/>
          </a:xfrm>
        </p:spPr>
        <p:txBody>
          <a:bodyPr/>
          <a:lstStyle/>
          <a:p>
            <a:r>
              <a:rPr lang="en-US" altLang="en-US" dirty="0" smtClean="0"/>
              <a:t>FDR for Categorical Data</a:t>
            </a:r>
          </a:p>
        </p:txBody>
      </p:sp>
      <mc:AlternateContent xmlns:mc="http://schemas.openxmlformats.org/markup-compatibility/2006" xmlns:a14="http://schemas.microsoft.com/office/drawing/2010/main">
        <mc:Choice Requires="a14">
          <p:sp>
            <p:nvSpPr>
              <p:cNvPr id="13315" name="Rectangle 3"/>
              <p:cNvSpPr>
                <a:spLocks noGrp="1" noChangeArrowheads="1"/>
              </p:cNvSpPr>
              <p:nvPr>
                <p:ph type="body" idx="1"/>
              </p:nvPr>
            </p:nvSpPr>
            <p:spPr/>
            <p:txBody>
              <a:bodyPr/>
              <a:lstStyle/>
              <a:p>
                <a:pPr>
                  <a:spcAft>
                    <a:spcPct val="50000"/>
                  </a:spcAft>
                </a:pPr>
                <a:r>
                  <a:rPr lang="en-US" altLang="en-US" dirty="0" smtClean="0"/>
                  <a:t>All of the favorable properties of FDR carry over for the fully discrete formulation.</a:t>
                </a:r>
              </a:p>
              <a:p>
                <a:pPr>
                  <a:spcAft>
                    <a:spcPct val="50000"/>
                  </a:spcAft>
                </a:pPr>
                <a:r>
                  <a:rPr lang="en-US" altLang="en-US" dirty="0" smtClean="0"/>
                  <a:t>Gain in power for the categorical data FDR method comes from the difference </a:t>
                </a:r>
                <a14:m>
                  <m:oMath xmlns:m="http://schemas.openxmlformats.org/officeDocument/2006/math">
                    <m:sSub>
                      <m:sSubPr>
                        <m:ctrlPr>
                          <a:rPr lang="en-US" altLang="en-US" i="1" smtClean="0">
                            <a:latin typeface="Cambria Math"/>
                          </a:rPr>
                        </m:ctrlPr>
                      </m:sSubPr>
                      <m:e>
                        <m:r>
                          <a:rPr lang="en-US" altLang="en-US" b="0" i="1" smtClean="0">
                            <a:latin typeface="Cambria Math"/>
                          </a:rPr>
                          <m:t>𝑃</m:t>
                        </m:r>
                      </m:e>
                      <m:sub>
                        <m:r>
                          <a:rPr lang="en-US" altLang="en-US" b="0" i="1" smtClean="0">
                            <a:latin typeface="Cambria Math"/>
                          </a:rPr>
                          <m:t>(</m:t>
                        </m:r>
                        <m:r>
                          <a:rPr lang="en-US" altLang="en-US" b="0" i="1" smtClean="0">
                            <a:latin typeface="Cambria Math"/>
                          </a:rPr>
                          <m:t>𝑗</m:t>
                        </m:r>
                        <m:r>
                          <a:rPr lang="en-US" altLang="en-US" b="0" i="1" smtClean="0">
                            <a:latin typeface="Cambria Math"/>
                          </a:rPr>
                          <m:t>)</m:t>
                        </m:r>
                      </m:sub>
                    </m:sSub>
                    <m:r>
                      <a:rPr lang="en-US" altLang="en-US" b="0" i="1" smtClean="0">
                        <a:latin typeface="Cambria Math"/>
                      </a:rPr>
                      <m:t>−</m:t>
                    </m:r>
                    <m:sSub>
                      <m:sSubPr>
                        <m:ctrlPr>
                          <a:rPr lang="en-US" altLang="en-US" b="0" i="1" smtClean="0">
                            <a:latin typeface="Cambria Math"/>
                          </a:rPr>
                        </m:ctrlPr>
                      </m:sSubPr>
                      <m:e>
                        <m:r>
                          <a:rPr lang="en-US" altLang="en-US" b="0" i="1" smtClean="0">
                            <a:latin typeface="Cambria Math"/>
                          </a:rPr>
                          <m:t>𝑄</m:t>
                        </m:r>
                      </m:e>
                      <m:sub>
                        <m:r>
                          <a:rPr lang="en-US" altLang="en-US" b="0" i="1" smtClean="0">
                            <a:latin typeface="Cambria Math"/>
                          </a:rPr>
                          <m:t>𝑖</m:t>
                        </m:r>
                      </m:sub>
                    </m:sSub>
                    <m:d>
                      <m:dPr>
                        <m:ctrlPr>
                          <a:rPr lang="en-US" altLang="en-US" b="0" i="1" smtClean="0">
                            <a:latin typeface="Cambria Math"/>
                          </a:rPr>
                        </m:ctrlPr>
                      </m:dPr>
                      <m:e>
                        <m:sSub>
                          <m:sSubPr>
                            <m:ctrlPr>
                              <a:rPr lang="en-US" altLang="en-US" b="0" i="1" smtClean="0">
                                <a:latin typeface="Cambria Math"/>
                              </a:rPr>
                            </m:ctrlPr>
                          </m:sSubPr>
                          <m:e>
                            <m:r>
                              <a:rPr lang="en-US" altLang="en-US" b="0" i="1" smtClean="0">
                                <a:latin typeface="Cambria Math"/>
                              </a:rPr>
                              <m:t>𝑃</m:t>
                            </m:r>
                          </m:e>
                          <m:sub>
                            <m:d>
                              <m:dPr>
                                <m:ctrlPr>
                                  <a:rPr lang="en-US" altLang="en-US" b="0" i="1" smtClean="0">
                                    <a:latin typeface="Cambria Math"/>
                                  </a:rPr>
                                </m:ctrlPr>
                              </m:dPr>
                              <m:e>
                                <m:r>
                                  <a:rPr lang="en-US" altLang="en-US" b="0" i="1" smtClean="0">
                                    <a:latin typeface="Cambria Math"/>
                                  </a:rPr>
                                  <m:t>𝑗</m:t>
                                </m:r>
                              </m:e>
                            </m:d>
                          </m:sub>
                        </m:sSub>
                      </m:e>
                    </m:d>
                    <m:r>
                      <a:rPr lang="en-US" altLang="en-US" b="0" i="1" smtClean="0">
                        <a:latin typeface="Cambria Math"/>
                      </a:rPr>
                      <m:t>.</m:t>
                    </m:r>
                  </m:oMath>
                </a14:m>
                <a:endParaRPr lang="en-US" altLang="en-US" dirty="0" smtClean="0"/>
              </a:p>
              <a:p>
                <a:pPr>
                  <a:spcAft>
                    <a:spcPct val="50000"/>
                  </a:spcAft>
                </a:pPr>
                <a:r>
                  <a:rPr lang="en-US" altLang="en-US" dirty="0" smtClean="0"/>
                  <a:t> If endpoint </a:t>
                </a:r>
                <a14:m>
                  <m:oMath xmlns:m="http://schemas.openxmlformats.org/officeDocument/2006/math">
                    <m:r>
                      <a:rPr lang="en-US" altLang="en-US" b="0" i="1" smtClean="0">
                        <a:latin typeface="Cambria Math"/>
                      </a:rPr>
                      <m:t>𝑖</m:t>
                    </m:r>
                  </m:oMath>
                </a14:m>
                <a:r>
                  <a:rPr lang="en-US" altLang="en-US" dirty="0" smtClean="0"/>
                  <a:t> is not able to achieve a P-value </a:t>
                </a:r>
                <a:r>
                  <a:rPr lang="en-US" altLang="en-US" dirty="0" smtClean="0">
                    <a:cs typeface="Arial" charset="0"/>
                  </a:rPr>
                  <a:t>≤ </a:t>
                </a:r>
                <a14:m>
                  <m:oMath xmlns:m="http://schemas.openxmlformats.org/officeDocument/2006/math">
                    <m:sSub>
                      <m:sSubPr>
                        <m:ctrlPr>
                          <a:rPr lang="en-US" altLang="en-US" i="1" smtClean="0">
                            <a:latin typeface="Cambria Math"/>
                            <a:cs typeface="Arial" charset="0"/>
                          </a:rPr>
                        </m:ctrlPr>
                      </m:sSubPr>
                      <m:e>
                        <m:r>
                          <a:rPr lang="en-US" altLang="en-US" b="0" i="1" smtClean="0">
                            <a:latin typeface="Cambria Math"/>
                            <a:cs typeface="Arial" charset="0"/>
                          </a:rPr>
                          <m:t>𝑃</m:t>
                        </m:r>
                      </m:e>
                      <m:sub>
                        <m:r>
                          <a:rPr lang="en-US" altLang="en-US" b="0" i="1" smtClean="0">
                            <a:latin typeface="Cambria Math"/>
                            <a:cs typeface="Arial" charset="0"/>
                          </a:rPr>
                          <m:t>(</m:t>
                        </m:r>
                        <m:r>
                          <a:rPr lang="en-US" altLang="en-US" b="0" i="1" smtClean="0">
                            <a:latin typeface="Cambria Math"/>
                            <a:cs typeface="Arial" charset="0"/>
                          </a:rPr>
                          <m:t>𝑗</m:t>
                        </m:r>
                        <m:r>
                          <a:rPr lang="en-US" altLang="en-US" b="0" i="1" smtClean="0">
                            <a:latin typeface="Cambria Math"/>
                            <a:cs typeface="Arial" charset="0"/>
                          </a:rPr>
                          <m:t>)</m:t>
                        </m:r>
                      </m:sub>
                    </m:sSub>
                  </m:oMath>
                </a14:m>
                <a:r>
                  <a:rPr lang="en-US" altLang="en-US" dirty="0" smtClean="0"/>
                  <a:t> then </a:t>
                </a:r>
                <a14:m>
                  <m:oMath xmlns:m="http://schemas.openxmlformats.org/officeDocument/2006/math">
                    <m:sSub>
                      <m:sSubPr>
                        <m:ctrlPr>
                          <a:rPr lang="en-US" altLang="en-US" i="1" smtClean="0">
                            <a:latin typeface="Cambria Math"/>
                          </a:rPr>
                        </m:ctrlPr>
                      </m:sSubPr>
                      <m:e>
                        <m:r>
                          <a:rPr lang="en-US" altLang="en-US" b="0" i="1" smtClean="0">
                            <a:latin typeface="Cambria Math"/>
                          </a:rPr>
                          <m:t>𝑄</m:t>
                        </m:r>
                      </m:e>
                      <m:sub>
                        <m:r>
                          <a:rPr lang="en-US" altLang="en-US" b="0" i="1" smtClean="0">
                            <a:latin typeface="Cambria Math"/>
                          </a:rPr>
                          <m:t>𝑖</m:t>
                        </m:r>
                      </m:sub>
                    </m:sSub>
                    <m:d>
                      <m:dPr>
                        <m:ctrlPr>
                          <a:rPr lang="en-US" altLang="en-US" b="0" i="1" smtClean="0">
                            <a:latin typeface="Cambria Math"/>
                          </a:rPr>
                        </m:ctrlPr>
                      </m:dPr>
                      <m:e>
                        <m:sSub>
                          <m:sSubPr>
                            <m:ctrlPr>
                              <a:rPr lang="en-US" altLang="en-US" b="0" i="1" smtClean="0">
                                <a:latin typeface="Cambria Math"/>
                              </a:rPr>
                            </m:ctrlPr>
                          </m:sSubPr>
                          <m:e>
                            <m:r>
                              <a:rPr lang="en-US" altLang="en-US" b="0" i="1" smtClean="0">
                                <a:latin typeface="Cambria Math"/>
                              </a:rPr>
                              <m:t>𝑃</m:t>
                            </m:r>
                          </m:e>
                          <m:sub>
                            <m:d>
                              <m:dPr>
                                <m:ctrlPr>
                                  <a:rPr lang="en-US" altLang="en-US" b="0" i="1" smtClean="0">
                                    <a:latin typeface="Cambria Math"/>
                                  </a:rPr>
                                </m:ctrlPr>
                              </m:dPr>
                              <m:e>
                                <m:r>
                                  <a:rPr lang="en-US" altLang="en-US" b="0" i="1" smtClean="0">
                                    <a:latin typeface="Cambria Math"/>
                                  </a:rPr>
                                  <m:t>𝑗</m:t>
                                </m:r>
                              </m:e>
                            </m:d>
                          </m:sub>
                        </m:sSub>
                      </m:e>
                    </m:d>
                    <m:r>
                      <a:rPr lang="en-US" altLang="en-US" b="0" i="1" smtClean="0">
                        <a:latin typeface="Cambria Math"/>
                      </a:rPr>
                      <m:t>=0</m:t>
                    </m:r>
                  </m:oMath>
                </a14:m>
                <a:r>
                  <a:rPr lang="en-US" altLang="en-US" dirty="0" smtClean="0"/>
                  <a:t> and the dimensionality is reduced.</a:t>
                </a:r>
              </a:p>
              <a:p>
                <a:pPr>
                  <a:spcAft>
                    <a:spcPct val="50000"/>
                  </a:spcAft>
                </a:pPr>
                <a:r>
                  <a:rPr lang="en-US" altLang="en-US" dirty="0" smtClean="0"/>
                  <a:t>If endpoint </a:t>
                </a:r>
                <a14:m>
                  <m:oMath xmlns:m="http://schemas.openxmlformats.org/officeDocument/2006/math">
                    <m:r>
                      <a:rPr lang="en-US" altLang="en-US" b="0" i="1" smtClean="0">
                        <a:latin typeface="Cambria Math"/>
                      </a:rPr>
                      <m:t>𝑖</m:t>
                    </m:r>
                  </m:oMath>
                </a14:m>
                <a:r>
                  <a:rPr lang="en-US" altLang="en-US" dirty="0" smtClean="0"/>
                  <a:t> is able to achieve a P-value </a:t>
                </a:r>
                <a:r>
                  <a:rPr lang="en-US" altLang="en-US" dirty="0" smtClean="0">
                    <a:cs typeface="Arial" charset="0"/>
                  </a:rPr>
                  <a:t>≤ </a:t>
                </a:r>
                <a14:m>
                  <m:oMath xmlns:m="http://schemas.openxmlformats.org/officeDocument/2006/math">
                    <m:sSub>
                      <m:sSubPr>
                        <m:ctrlPr>
                          <a:rPr lang="en-US" altLang="en-US" i="1">
                            <a:latin typeface="Cambria Math"/>
                            <a:cs typeface="Arial" charset="0"/>
                          </a:rPr>
                        </m:ctrlPr>
                      </m:sSubPr>
                      <m:e>
                        <m:r>
                          <a:rPr lang="en-US" altLang="en-US" i="1">
                            <a:latin typeface="Cambria Math"/>
                            <a:cs typeface="Arial" charset="0"/>
                          </a:rPr>
                          <m:t>𝑃</m:t>
                        </m:r>
                      </m:e>
                      <m:sub>
                        <m:r>
                          <a:rPr lang="en-US" altLang="en-US" i="1">
                            <a:latin typeface="Cambria Math"/>
                            <a:cs typeface="Arial" charset="0"/>
                          </a:rPr>
                          <m:t>(</m:t>
                        </m:r>
                        <m:r>
                          <a:rPr lang="en-US" altLang="en-US" i="1">
                            <a:latin typeface="Cambria Math"/>
                            <a:cs typeface="Arial" charset="0"/>
                          </a:rPr>
                          <m:t>𝑗</m:t>
                        </m:r>
                        <m:r>
                          <a:rPr lang="en-US" altLang="en-US" i="1">
                            <a:latin typeface="Cambria Math"/>
                            <a:cs typeface="Arial" charset="0"/>
                          </a:rPr>
                          <m:t>)</m:t>
                        </m:r>
                      </m:sub>
                    </m:sSub>
                    <m:r>
                      <a:rPr lang="en-US" altLang="en-US" i="1">
                        <a:latin typeface="Cambria Math"/>
                        <a:cs typeface="Arial" charset="0"/>
                      </a:rPr>
                      <m:t> </m:t>
                    </m:r>
                  </m:oMath>
                </a14:m>
                <a:r>
                  <a:rPr lang="en-US" altLang="en-US" dirty="0" smtClean="0"/>
                  <a:t>then </a:t>
                </a:r>
                <a14:m>
                  <m:oMath xmlns:m="http://schemas.openxmlformats.org/officeDocument/2006/math">
                    <m:sSub>
                      <m:sSubPr>
                        <m:ctrlPr>
                          <a:rPr lang="en-US" altLang="en-US" i="1" smtClean="0">
                            <a:latin typeface="Cambria Math"/>
                          </a:rPr>
                        </m:ctrlPr>
                      </m:sSubPr>
                      <m:e>
                        <m:r>
                          <a:rPr lang="en-US" altLang="en-US" b="0" i="1" smtClean="0">
                            <a:latin typeface="Cambria Math"/>
                          </a:rPr>
                          <m:t>𝑄</m:t>
                        </m:r>
                      </m:e>
                      <m:sub>
                        <m:r>
                          <a:rPr lang="en-US" altLang="en-US" b="0" i="1" smtClean="0">
                            <a:latin typeface="Cambria Math"/>
                          </a:rPr>
                          <m:t>𝑖</m:t>
                        </m:r>
                      </m:sub>
                    </m:sSub>
                    <m:r>
                      <a:rPr lang="en-US" altLang="en-US" b="0" i="1" smtClean="0">
                        <a:latin typeface="Cambria Math"/>
                      </a:rPr>
                      <m:t>(</m:t>
                    </m:r>
                    <m:sSub>
                      <m:sSubPr>
                        <m:ctrlPr>
                          <a:rPr lang="en-US" altLang="en-US" b="0" i="1" smtClean="0">
                            <a:latin typeface="Cambria Math"/>
                          </a:rPr>
                        </m:ctrlPr>
                      </m:sSubPr>
                      <m:e>
                        <m:r>
                          <a:rPr lang="en-US" altLang="en-US" b="0" i="1" smtClean="0">
                            <a:latin typeface="Cambria Math"/>
                          </a:rPr>
                          <m:t>𝑃</m:t>
                        </m:r>
                      </m:e>
                      <m:sub>
                        <m:d>
                          <m:dPr>
                            <m:ctrlPr>
                              <a:rPr lang="en-US" altLang="en-US" b="0" i="1" smtClean="0">
                                <a:latin typeface="Cambria Math"/>
                              </a:rPr>
                            </m:ctrlPr>
                          </m:dPr>
                          <m:e>
                            <m:r>
                              <a:rPr lang="en-US" altLang="en-US" b="0" i="1" smtClean="0">
                                <a:latin typeface="Cambria Math"/>
                              </a:rPr>
                              <m:t>𝑗</m:t>
                            </m:r>
                          </m:e>
                        </m:d>
                      </m:sub>
                    </m:sSub>
                    <m:r>
                      <a:rPr lang="en-US" altLang="en-US" b="0" i="1" smtClean="0">
                        <a:latin typeface="Cambria Math"/>
                      </a:rPr>
                      <m:t>)</m:t>
                    </m:r>
                    <m:r>
                      <a:rPr lang="en-US" altLang="en-US" b="0" i="1" smtClean="0">
                        <a:latin typeface="Cambria Math"/>
                        <a:ea typeface="Cambria Math"/>
                      </a:rPr>
                      <m:t>≤</m:t>
                    </m:r>
                    <m:sSub>
                      <m:sSubPr>
                        <m:ctrlPr>
                          <a:rPr lang="en-US" altLang="en-US" b="0" i="1" smtClean="0">
                            <a:latin typeface="Cambria Math"/>
                            <a:ea typeface="Cambria Math"/>
                          </a:rPr>
                        </m:ctrlPr>
                      </m:sSubPr>
                      <m:e>
                        <m:r>
                          <a:rPr lang="en-US" altLang="en-US" b="0" i="1" smtClean="0">
                            <a:latin typeface="Cambria Math"/>
                            <a:ea typeface="Cambria Math"/>
                          </a:rPr>
                          <m:t>𝑃</m:t>
                        </m:r>
                      </m:e>
                      <m:sub>
                        <m:r>
                          <a:rPr lang="en-US" altLang="en-US" b="0" i="1" smtClean="0">
                            <a:latin typeface="Cambria Math"/>
                            <a:ea typeface="Cambria Math"/>
                          </a:rPr>
                          <m:t>(</m:t>
                        </m:r>
                        <m:r>
                          <a:rPr lang="en-US" altLang="en-US" b="0" i="1" smtClean="0">
                            <a:latin typeface="Cambria Math"/>
                            <a:ea typeface="Cambria Math"/>
                          </a:rPr>
                          <m:t>𝑗</m:t>
                        </m:r>
                        <m:r>
                          <a:rPr lang="en-US" altLang="en-US" b="0" i="1" smtClean="0">
                            <a:latin typeface="Cambria Math"/>
                            <a:ea typeface="Cambria Math"/>
                          </a:rPr>
                          <m:t>)</m:t>
                        </m:r>
                      </m:sub>
                    </m:sSub>
                  </m:oMath>
                </a14:m>
                <a:r>
                  <a:rPr lang="en-US" altLang="en-US" dirty="0" smtClean="0"/>
                  <a:t> and a smaller quantity adds to </a:t>
                </a:r>
                <a14:m>
                  <m:oMath xmlns:m="http://schemas.openxmlformats.org/officeDocument/2006/math">
                    <m:sSub>
                      <m:sSubPr>
                        <m:ctrlPr>
                          <a:rPr lang="en-US" altLang="en-US" i="1" smtClean="0">
                            <a:latin typeface="Cambria Math"/>
                          </a:rPr>
                        </m:ctrlPr>
                      </m:sSubPr>
                      <m:e>
                        <m:r>
                          <a:rPr lang="en-US" altLang="en-US" b="0" i="1" smtClean="0">
                            <a:latin typeface="Cambria Math"/>
                          </a:rPr>
                          <m:t>𝑃</m:t>
                        </m:r>
                      </m:e>
                      <m:sub>
                        <m:r>
                          <a:rPr lang="en-US" altLang="en-US" b="0" i="1" smtClean="0">
                            <a:latin typeface="Cambria Math"/>
                          </a:rPr>
                          <m:t>[</m:t>
                        </m:r>
                        <m:r>
                          <a:rPr lang="en-US" altLang="en-US" b="0" i="1" smtClean="0">
                            <a:latin typeface="Cambria Math"/>
                          </a:rPr>
                          <m:t>𝑗</m:t>
                        </m:r>
                        <m:r>
                          <a:rPr lang="en-US" altLang="en-US" b="0" i="1" smtClean="0">
                            <a:latin typeface="Cambria Math"/>
                          </a:rPr>
                          <m:t>]</m:t>
                        </m:r>
                      </m:sub>
                    </m:sSub>
                    <m:r>
                      <a:rPr lang="en-US" altLang="en-US" b="0" i="1" smtClean="0">
                        <a:latin typeface="Cambria Math"/>
                      </a:rPr>
                      <m:t>.</m:t>
                    </m:r>
                  </m:oMath>
                </a14:m>
                <a:endParaRPr lang="en-US" altLang="en-US" dirty="0" smtClean="0"/>
              </a:p>
            </p:txBody>
          </p:sp>
        </mc:Choice>
        <mc:Fallback xmlns="">
          <p:sp>
            <p:nvSpPr>
              <p:cNvPr id="13315" name="Rectangle 3"/>
              <p:cNvSpPr>
                <a:spLocks noGrp="1" noRot="1" noChangeAspect="1" noMove="1" noResize="1" noEditPoints="1" noAdjustHandles="1" noChangeArrowheads="1" noChangeShapeType="1" noTextEdit="1"/>
              </p:cNvSpPr>
              <p:nvPr>
                <p:ph type="body" idx="1"/>
              </p:nvPr>
            </p:nvSpPr>
            <p:spPr>
              <a:blipFill rotWithShape="1">
                <a:blip r:embed="rId3"/>
                <a:stretch>
                  <a:fillRect l="-963" t="-1348"/>
                </a:stretch>
              </a:blipFill>
            </p:spPr>
            <p:txBody>
              <a:bodyPr/>
              <a:lstStyle/>
              <a:p>
                <a:r>
                  <a:rPr lang="en-US">
                    <a:noFill/>
                  </a:rPr>
                  <a:t> </a:t>
                </a:r>
              </a:p>
            </p:txBody>
          </p:sp>
        </mc:Fallback>
      </mc:AlternateContent>
    </p:spTree>
    <p:extLst>
      <p:ext uri="{BB962C8B-B14F-4D97-AF65-F5344CB8AC3E}">
        <p14:creationId xmlns:p14="http://schemas.microsoft.com/office/powerpoint/2010/main" val="11351282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924800" cy="931310"/>
          </a:xfrm>
        </p:spPr>
        <p:txBody>
          <a:bodyPr/>
          <a:lstStyle/>
          <a:p>
            <a:r>
              <a:rPr lang="en-US" dirty="0" smtClean="0"/>
              <a:t>Abstract</a:t>
            </a:r>
            <a:endParaRPr lang="en-US" dirty="0"/>
          </a:p>
        </p:txBody>
      </p:sp>
      <p:sp>
        <p:nvSpPr>
          <p:cNvPr id="3" name="Content Placeholder 2"/>
          <p:cNvSpPr>
            <a:spLocks noGrp="1"/>
          </p:cNvSpPr>
          <p:nvPr>
            <p:ph idx="1"/>
          </p:nvPr>
        </p:nvSpPr>
        <p:spPr>
          <a:xfrm>
            <a:off x="457200" y="1524000"/>
            <a:ext cx="8229600" cy="4602163"/>
          </a:xfrm>
        </p:spPr>
        <p:txBody>
          <a:bodyPr>
            <a:noAutofit/>
          </a:bodyPr>
          <a:lstStyle/>
          <a:p>
            <a:pPr marL="0" indent="0">
              <a:buNone/>
            </a:pPr>
            <a:r>
              <a:rPr lang="en-US" sz="1900" dirty="0">
                <a:latin typeface="Calibri" panose="020F0502020204030204" pitchFamily="34" charset="0"/>
                <a:cs typeface="Calibri" panose="020F0502020204030204" pitchFamily="34" charset="0"/>
              </a:rPr>
              <a:t>Multiple comparison and multiple endpoint procedures are applied universally in a broad array of experimental settings.  In confirmatory clinical trials of candidate drug and vaccine products the interest is in controlling the family-wise error rate (FWER) at a specified level α.  Gaining popularity in many other discovery settings is an interest in maintaining the false discovery rate (FDR) as an attractive alternative to strict FWER control.  Yosef Hochberg made impactful contributions to both FWER methods (Hochberg, 1988) and FDR methods (</a:t>
            </a:r>
            <a:r>
              <a:rPr lang="en-US" sz="1900" dirty="0" err="1">
                <a:latin typeface="Calibri" panose="020F0502020204030204" pitchFamily="34" charset="0"/>
                <a:cs typeface="Calibri" panose="020F0502020204030204" pitchFamily="34" charset="0"/>
              </a:rPr>
              <a:t>Benjamini</a:t>
            </a:r>
            <a:r>
              <a:rPr lang="en-US" sz="1900" dirty="0">
                <a:latin typeface="Calibri" panose="020F0502020204030204" pitchFamily="34" charset="0"/>
                <a:cs typeface="Calibri" panose="020F0502020204030204" pitchFamily="34" charset="0"/>
              </a:rPr>
              <a:t> and Hochberg, 1995) which are widely used in biopharmaceutical applications.</a:t>
            </a:r>
          </a:p>
          <a:p>
            <a:pPr marL="0" indent="0">
              <a:buNone/>
            </a:pPr>
            <a:r>
              <a:rPr lang="en-US" sz="1900" dirty="0">
                <a:latin typeface="Calibri" panose="020F0502020204030204" pitchFamily="34" charset="0"/>
                <a:cs typeface="Calibri" panose="020F0502020204030204" pitchFamily="34" charset="0"/>
              </a:rPr>
              <a:t>When one or more of the hypotheses being tested is based on categorical data, it is possible to increase the power of FWER and FDR controlling procedures.  This talk will trace the development of multiple comparison procedures for categorical data, starting with a proposal by Mantel (1980), and continuing to the development of fully discrete FDR controlling procedures.  Special attention will be given to Hochberg’s contributions.  The situation with multiple correlated endpoints will also be discussed.  Simulations and theoretical arguments demonstrate the clear power advantages of multiplicity procedures that take proper accounting of the discreteness in the data.</a:t>
            </a:r>
          </a:p>
          <a:p>
            <a:endParaRPr lang="en-US" sz="2000" dirty="0"/>
          </a:p>
        </p:txBody>
      </p:sp>
      <p:sp>
        <p:nvSpPr>
          <p:cNvPr id="4" name="Slide Number Placeholder 3"/>
          <p:cNvSpPr>
            <a:spLocks noGrp="1"/>
          </p:cNvSpPr>
          <p:nvPr>
            <p:ph type="sldNum" sz="quarter" idx="12"/>
          </p:nvPr>
        </p:nvSpPr>
        <p:spPr/>
        <p:txBody>
          <a:bodyPr/>
          <a:lstStyle/>
          <a:p>
            <a:fld id="{1E35FD91-4250-4249-98C5-7DB6F303C22C}" type="slidenum">
              <a:rPr lang="en-US" smtClean="0"/>
              <a:t>3</a:t>
            </a:fld>
            <a:endParaRPr lang="en-US"/>
          </a:p>
        </p:txBody>
      </p:sp>
    </p:spTree>
    <p:extLst>
      <p:ext uri="{BB962C8B-B14F-4D97-AF65-F5344CB8AC3E}">
        <p14:creationId xmlns:p14="http://schemas.microsoft.com/office/powerpoint/2010/main" val="325851028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ltLang="en-US" sz="3200" smtClean="0"/>
              <a:t>Other Approaches for Categorical Data</a:t>
            </a:r>
          </a:p>
        </p:txBody>
      </p:sp>
      <mc:AlternateContent xmlns:mc="http://schemas.openxmlformats.org/markup-compatibility/2006" xmlns:a14="http://schemas.microsoft.com/office/drawing/2010/main">
        <mc:Choice Requires="a14">
          <p:sp>
            <p:nvSpPr>
              <p:cNvPr id="14339" name="Rectangle 3"/>
              <p:cNvSpPr>
                <a:spLocks noGrp="1" noChangeArrowheads="1"/>
              </p:cNvSpPr>
              <p:nvPr>
                <p:ph type="body" idx="1"/>
              </p:nvPr>
            </p:nvSpPr>
            <p:spPr/>
            <p:txBody>
              <a:bodyPr/>
              <a:lstStyle/>
              <a:p>
                <a:pPr marL="381000" indent="-381000">
                  <a:spcAft>
                    <a:spcPct val="50000"/>
                  </a:spcAft>
                </a:pPr>
                <a:r>
                  <a:rPr lang="en-US" altLang="en-US" sz="2000" dirty="0" smtClean="0"/>
                  <a:t>Tarone (1990) proposed a modified </a:t>
                </a:r>
                <a:r>
                  <a:rPr lang="en-US" altLang="en-US" sz="2000" dirty="0" err="1" smtClean="0"/>
                  <a:t>Bonferroni</a:t>
                </a:r>
                <a:r>
                  <a:rPr lang="en-US" altLang="en-US" sz="2000" dirty="0" smtClean="0"/>
                  <a:t> procedure for discrete data by removing those endpoints unable to reach that level of statistical significance.</a:t>
                </a:r>
              </a:p>
              <a:p>
                <a:pPr marL="381000" indent="-381000">
                  <a:spcAft>
                    <a:spcPct val="50000"/>
                  </a:spcAft>
                </a:pPr>
                <a:r>
                  <a:rPr lang="en-US" altLang="en-US" sz="2000" dirty="0" smtClean="0"/>
                  <a:t>Gilbert (2005) proposed a 2 step FDR method for discrete data.</a:t>
                </a:r>
              </a:p>
              <a:p>
                <a:pPr marL="838200" lvl="1" indent="-381000">
                  <a:spcAft>
                    <a:spcPct val="10000"/>
                  </a:spcAft>
                  <a:buFontTx/>
                  <a:buAutoNum type="arabicPeriod"/>
                </a:pPr>
                <a:r>
                  <a:rPr lang="en-US" altLang="en-US" sz="2000" dirty="0" smtClean="0"/>
                  <a:t>Apply </a:t>
                </a:r>
                <a:r>
                  <a:rPr lang="en-US" altLang="en-US" sz="2000" dirty="0" err="1" smtClean="0"/>
                  <a:t>Tarone’s</a:t>
                </a:r>
                <a:r>
                  <a:rPr lang="en-US" altLang="en-US" sz="2000" dirty="0" smtClean="0"/>
                  <a:t> method to identify endpoints suitable for adjustment.</a:t>
                </a:r>
              </a:p>
              <a:p>
                <a:pPr marL="838200" lvl="1" indent="-381000">
                  <a:spcAft>
                    <a:spcPct val="10000"/>
                  </a:spcAft>
                  <a:buFontTx/>
                  <a:buAutoNum type="arabicPeriod"/>
                </a:pPr>
                <a:r>
                  <a:rPr lang="en-US" altLang="en-US" sz="2000" dirty="0" smtClean="0"/>
                  <a:t>Apply B-H FDR to those endpoints.</a:t>
                </a:r>
                <a:br>
                  <a:rPr lang="en-US" altLang="en-US" sz="2000" dirty="0" smtClean="0"/>
                </a:br>
                <a:endParaRPr lang="en-US" altLang="en-US" sz="2000" dirty="0" smtClean="0"/>
              </a:p>
              <a:p>
                <a:pPr marL="381000" indent="-381000">
                  <a:spcAft>
                    <a:spcPct val="50000"/>
                  </a:spcAft>
                </a:pPr>
                <a:r>
                  <a:rPr lang="en-US" altLang="en-US" sz="2000" dirty="0" smtClean="0"/>
                  <a:t>Calculating the FDR adjusted P-value </a:t>
                </a:r>
                <a14:m>
                  <m:oMath xmlns:m="http://schemas.openxmlformats.org/officeDocument/2006/math">
                    <m:sSub>
                      <m:sSubPr>
                        <m:ctrlPr>
                          <a:rPr lang="en-US" altLang="en-US" sz="2000" i="1" smtClean="0">
                            <a:latin typeface="Cambria Math"/>
                          </a:rPr>
                        </m:ctrlPr>
                      </m:sSubPr>
                      <m:e>
                        <m:acc>
                          <m:accPr>
                            <m:chr m:val="̃"/>
                            <m:ctrlPr>
                              <a:rPr lang="en-US" altLang="en-US" sz="2000" i="1" smtClean="0">
                                <a:latin typeface="Cambria Math"/>
                              </a:rPr>
                            </m:ctrlPr>
                          </m:accPr>
                          <m:e>
                            <m:r>
                              <a:rPr lang="en-US" altLang="en-US" sz="2000" b="0" i="1" smtClean="0">
                                <a:latin typeface="Cambria Math"/>
                              </a:rPr>
                              <m:t>𝑃</m:t>
                            </m:r>
                          </m:e>
                        </m:acc>
                      </m:e>
                      <m:sub>
                        <m:r>
                          <a:rPr lang="en-US" altLang="en-US" sz="2000" b="0" i="1" smtClean="0">
                            <a:latin typeface="Cambria Math"/>
                          </a:rPr>
                          <m:t>[</m:t>
                        </m:r>
                        <m:r>
                          <a:rPr lang="en-US" altLang="en-US" sz="2000" b="0" i="1" smtClean="0">
                            <a:latin typeface="Cambria Math"/>
                          </a:rPr>
                          <m:t>𝑗</m:t>
                        </m:r>
                        <m:r>
                          <a:rPr lang="en-US" altLang="en-US" sz="2000" b="0" i="1" smtClean="0">
                            <a:latin typeface="Cambria Math"/>
                          </a:rPr>
                          <m:t>]</m:t>
                        </m:r>
                      </m:sub>
                    </m:sSub>
                  </m:oMath>
                </a14:m>
                <a:r>
                  <a:rPr lang="en-US" altLang="en-US" sz="2000" dirty="0" smtClean="0"/>
                  <a:t> is expected to improve upon these approaches by using the complete exact distribution.</a:t>
                </a:r>
              </a:p>
            </p:txBody>
          </p:sp>
        </mc:Choice>
        <mc:Fallback xmlns="">
          <p:sp>
            <p:nvSpPr>
              <p:cNvPr id="14339" name="Rectangle 3"/>
              <p:cNvSpPr>
                <a:spLocks noGrp="1" noRot="1" noChangeAspect="1" noMove="1" noResize="1" noEditPoints="1" noAdjustHandles="1" noChangeArrowheads="1" noChangeShapeType="1" noTextEdit="1"/>
              </p:cNvSpPr>
              <p:nvPr>
                <p:ph type="body" idx="1"/>
              </p:nvPr>
            </p:nvSpPr>
            <p:spPr>
              <a:blipFill rotWithShape="1">
                <a:blip r:embed="rId3"/>
                <a:stretch>
                  <a:fillRect l="-593" t="-943"/>
                </a:stretch>
              </a:blipFill>
            </p:spPr>
            <p:txBody>
              <a:bodyPr/>
              <a:lstStyle/>
              <a:p>
                <a:r>
                  <a:rPr lang="en-US">
                    <a:noFill/>
                  </a:rPr>
                  <a:t> </a:t>
                </a:r>
              </a:p>
            </p:txBody>
          </p:sp>
        </mc:Fallback>
      </mc:AlternateContent>
    </p:spTree>
    <p:extLst>
      <p:ext uri="{BB962C8B-B14F-4D97-AF65-F5344CB8AC3E}">
        <p14:creationId xmlns:p14="http://schemas.microsoft.com/office/powerpoint/2010/main" val="3916195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ltLang="en-US" smtClean="0"/>
              <a:t>Example:  Genetic Variants of HIV</a:t>
            </a:r>
          </a:p>
        </p:txBody>
      </p:sp>
      <p:sp>
        <p:nvSpPr>
          <p:cNvPr id="15363" name="Rectangle 3"/>
          <p:cNvSpPr>
            <a:spLocks noGrp="1" noChangeArrowheads="1"/>
          </p:cNvSpPr>
          <p:nvPr>
            <p:ph type="body" idx="1"/>
          </p:nvPr>
        </p:nvSpPr>
        <p:spPr/>
        <p:txBody>
          <a:bodyPr/>
          <a:lstStyle/>
          <a:p>
            <a:pPr marL="457200" indent="-457200">
              <a:spcAft>
                <a:spcPct val="50000"/>
              </a:spcAft>
              <a:buFontTx/>
              <a:buChar char="•"/>
            </a:pPr>
            <a:r>
              <a:rPr lang="en-US" altLang="en-US" sz="2200" smtClean="0"/>
              <a:t>Gilbert (2005) compared the mutation rates at 118 positions in HIV amino-acid sequences of 73 patients with subtype C to 73 patients with subtype B.</a:t>
            </a:r>
          </a:p>
          <a:p>
            <a:pPr marL="457200" indent="-457200">
              <a:spcAft>
                <a:spcPct val="50000"/>
              </a:spcAft>
              <a:buFontTx/>
              <a:buChar char="•"/>
            </a:pPr>
            <a:r>
              <a:rPr lang="en-US" altLang="en-US" sz="2200" smtClean="0"/>
              <a:t>The B-H FDR procedure identified 12 significant positions.</a:t>
            </a:r>
          </a:p>
          <a:p>
            <a:pPr marL="457200" indent="-457200">
              <a:spcAft>
                <a:spcPct val="50000"/>
              </a:spcAft>
              <a:buFontTx/>
              <a:buChar char="•"/>
            </a:pPr>
            <a:r>
              <a:rPr lang="en-US" altLang="en-US" sz="2200" smtClean="0"/>
              <a:t>The Tarone modified FDR procedure reduced the dimensionality to 25 and identified 15 significant positions.</a:t>
            </a:r>
          </a:p>
          <a:p>
            <a:pPr marL="457200" indent="-457200">
              <a:spcAft>
                <a:spcPct val="50000"/>
              </a:spcAft>
              <a:buFontTx/>
              <a:buChar char="•"/>
            </a:pPr>
            <a:r>
              <a:rPr lang="en-US" altLang="en-US" sz="2200" smtClean="0"/>
              <a:t>The fully discrete FDR identified 20 significant positions.</a:t>
            </a:r>
          </a:p>
        </p:txBody>
      </p:sp>
    </p:spTree>
    <p:extLst>
      <p:ext uri="{BB962C8B-B14F-4D97-AF65-F5344CB8AC3E}">
        <p14:creationId xmlns:p14="http://schemas.microsoft.com/office/powerpoint/2010/main" val="40369770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ltLang="en-US" sz="3200" smtClean="0"/>
              <a:t>Recent Developments</a:t>
            </a:r>
            <a:br>
              <a:rPr lang="en-US" altLang="en-US" sz="3200" smtClean="0"/>
            </a:br>
            <a:r>
              <a:rPr lang="en-US" altLang="en-US" sz="3200" smtClean="0"/>
              <a:t>Using mid P-values</a:t>
            </a:r>
          </a:p>
        </p:txBody>
      </p:sp>
      <p:sp>
        <p:nvSpPr>
          <p:cNvPr id="20483" name="Rectangle 3"/>
          <p:cNvSpPr>
            <a:spLocks noGrp="1" noChangeArrowheads="1"/>
          </p:cNvSpPr>
          <p:nvPr>
            <p:ph type="body" idx="1"/>
          </p:nvPr>
        </p:nvSpPr>
        <p:spPr/>
        <p:txBody>
          <a:bodyPr/>
          <a:lstStyle/>
          <a:p>
            <a:r>
              <a:rPr lang="en-US" altLang="en-US" sz="2000" smtClean="0"/>
              <a:t>Heller and Gur (2012) proposed using the B&amp;H method on the mid P-values to reduce the conservatism with discrete data.</a:t>
            </a:r>
          </a:p>
          <a:p>
            <a:r>
              <a:rPr lang="en-US" altLang="en-US" sz="2000" smtClean="0"/>
              <a:t>Also developed a novel step-down procedure for discrete data.</a:t>
            </a:r>
          </a:p>
          <a:p>
            <a:r>
              <a:rPr lang="en-US" altLang="en-US" sz="2000" smtClean="0"/>
              <a:t>Simulations showed that the fully discrete adjustment method controlled the FDR and was most powerful among the tests considered.</a:t>
            </a:r>
          </a:p>
          <a:p>
            <a:r>
              <a:rPr lang="en-US" altLang="en-US" sz="2000" smtClean="0"/>
              <a:t>Example:  the 27 most extreme signals from post marketing surveillance of spontaneous adverse experiences was evaluated.</a:t>
            </a:r>
          </a:p>
          <a:p>
            <a:pPr lvl="1"/>
            <a:r>
              <a:rPr lang="en-US" altLang="en-US" sz="2000" smtClean="0"/>
              <a:t>B&amp;H supported 22 signals</a:t>
            </a:r>
          </a:p>
          <a:p>
            <a:pPr lvl="1"/>
            <a:r>
              <a:rPr lang="en-US" altLang="en-US" sz="2000" smtClean="0"/>
              <a:t>B&amp;H applied to mid P supported 25 signals</a:t>
            </a:r>
          </a:p>
          <a:p>
            <a:pPr lvl="1"/>
            <a:r>
              <a:rPr lang="en-US" altLang="en-US" sz="2000" smtClean="0"/>
              <a:t>Fully discrete B&amp;H supported all 27 signals</a:t>
            </a:r>
          </a:p>
        </p:txBody>
      </p:sp>
    </p:spTree>
    <p:extLst>
      <p:ext uri="{BB962C8B-B14F-4D97-AF65-F5344CB8AC3E}">
        <p14:creationId xmlns:p14="http://schemas.microsoft.com/office/powerpoint/2010/main" val="21310991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ltLang="en-US" sz="3200" smtClean="0"/>
              <a:t>Simulation Study </a:t>
            </a:r>
            <a:br>
              <a:rPr lang="en-US" altLang="en-US" sz="3200" smtClean="0"/>
            </a:br>
            <a:r>
              <a:rPr lang="en-US" altLang="en-US" sz="3200" smtClean="0"/>
              <a:t>for Independent Hypotheses</a:t>
            </a:r>
          </a:p>
        </p:txBody>
      </p:sp>
      <p:sp>
        <p:nvSpPr>
          <p:cNvPr id="16387" name="Rectangle 3"/>
          <p:cNvSpPr>
            <a:spLocks noGrp="1" noChangeArrowheads="1"/>
          </p:cNvSpPr>
          <p:nvPr>
            <p:ph type="body" idx="1"/>
          </p:nvPr>
        </p:nvSpPr>
        <p:spPr/>
        <p:txBody>
          <a:bodyPr/>
          <a:lstStyle/>
          <a:p>
            <a:pPr>
              <a:spcAft>
                <a:spcPct val="50000"/>
              </a:spcAft>
            </a:pPr>
            <a:r>
              <a:rPr lang="en-US" altLang="en-US" sz="2000" smtClean="0"/>
              <a:t>A simulation study was conducted to evaluate the statistical properties of the FDR controlling methods for discrete data using Fisher’s Exact Test.</a:t>
            </a:r>
          </a:p>
          <a:p>
            <a:r>
              <a:rPr lang="en-US" altLang="en-US" sz="2000" smtClean="0"/>
              <a:t>Simulation parameters</a:t>
            </a:r>
          </a:p>
          <a:p>
            <a:pPr lvl="1"/>
            <a:r>
              <a:rPr lang="en-US" altLang="en-US" sz="2000" smtClean="0"/>
              <a:t>Number of Hypotheses:  K = 5, 10, 15, 20</a:t>
            </a:r>
          </a:p>
          <a:p>
            <a:pPr lvl="1"/>
            <a:r>
              <a:rPr lang="en-US" altLang="en-US" sz="2000" smtClean="0"/>
              <a:t>Varying numbers of false hypotheses (K-K</a:t>
            </a:r>
            <a:r>
              <a:rPr lang="en-US" altLang="en-US" sz="2000" baseline="-25000" smtClean="0"/>
              <a:t>0</a:t>
            </a:r>
            <a:r>
              <a:rPr lang="en-US" altLang="en-US" sz="2000" smtClean="0"/>
              <a:t>)</a:t>
            </a:r>
          </a:p>
          <a:p>
            <a:pPr lvl="1"/>
            <a:r>
              <a:rPr lang="en-US" altLang="en-US" sz="2000" smtClean="0"/>
              <a:t>Background rates chosen randomly from U(.01, .5)</a:t>
            </a:r>
          </a:p>
          <a:p>
            <a:pPr lvl="1"/>
            <a:r>
              <a:rPr lang="en-US" altLang="en-US" sz="2000" smtClean="0"/>
              <a:t>Odds Ratios for Effect Size:  OR = 1.5, 2, 2.5, 3</a:t>
            </a:r>
          </a:p>
          <a:p>
            <a:pPr lvl="1"/>
            <a:r>
              <a:rPr lang="en-US" altLang="en-US" sz="2000" smtClean="0"/>
              <a:t>Sample sizes: N = 10, 25, 50, 100</a:t>
            </a:r>
          </a:p>
          <a:p>
            <a:pPr lvl="1"/>
            <a:r>
              <a:rPr lang="en-US" altLang="en-US" sz="2000" smtClean="0">
                <a:sym typeface="Symbol" pitchFamily="18" charset="2"/>
              </a:rPr>
              <a:t></a:t>
            </a:r>
            <a:r>
              <a:rPr lang="en-US" altLang="en-US" sz="2000" smtClean="0"/>
              <a:t> = 0.05 1-Tailed</a:t>
            </a:r>
          </a:p>
        </p:txBody>
      </p:sp>
    </p:spTree>
    <p:extLst>
      <p:ext uri="{BB962C8B-B14F-4D97-AF65-F5344CB8AC3E}">
        <p14:creationId xmlns:p14="http://schemas.microsoft.com/office/powerpoint/2010/main" val="16709957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115824"/>
            <a:ext cx="7964424" cy="1162258"/>
          </a:xfrm>
        </p:spPr>
        <p:txBody>
          <a:bodyPr anchor="ctr"/>
          <a:lstStyle/>
          <a:p>
            <a:r>
              <a:rPr lang="en-US" altLang="en-US" sz="2800" dirty="0" smtClean="0"/>
              <a:t>Rate of Rejecting True Hypotheses </a:t>
            </a:r>
            <a:br>
              <a:rPr lang="en-US" altLang="en-US" sz="2800" dirty="0" smtClean="0"/>
            </a:br>
            <a:r>
              <a:rPr lang="en-US" altLang="en-US" sz="2800" dirty="0" smtClean="0"/>
              <a:t>When All Hypotheses Are True (K</a:t>
            </a:r>
            <a:r>
              <a:rPr lang="en-US" altLang="en-US" sz="2800" baseline="-25000" dirty="0" smtClean="0"/>
              <a:t>0</a:t>
            </a:r>
            <a:r>
              <a:rPr lang="en-US" altLang="en-US" sz="2800" dirty="0" smtClean="0"/>
              <a:t>=K)</a:t>
            </a:r>
          </a:p>
        </p:txBody>
      </p:sp>
      <p:sp>
        <p:nvSpPr>
          <p:cNvPr id="17513" name="Slide Number Placeholder 17512"/>
          <p:cNvSpPr>
            <a:spLocks noGrp="1"/>
          </p:cNvSpPr>
          <p:nvPr>
            <p:ph type="sldNum" sz="quarter" idx="12"/>
          </p:nvPr>
        </p:nvSpPr>
        <p:spPr/>
        <p:txBody>
          <a:bodyPr/>
          <a:lstStyle/>
          <a:p>
            <a:fld id="{DA65540D-26A2-458C-81F1-25D42FF068A2}" type="slidenum">
              <a:rPr lang="en-US" smtClean="0"/>
              <a:t>34</a:t>
            </a:fld>
            <a:endParaRPr lang="en-US"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6673" y="1573433"/>
            <a:ext cx="7677001" cy="4518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0664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106679"/>
            <a:ext cx="7964424" cy="1202575"/>
          </a:xfrm>
        </p:spPr>
        <p:txBody>
          <a:bodyPr anchor="ctr"/>
          <a:lstStyle/>
          <a:p>
            <a:r>
              <a:rPr lang="en-US" altLang="en-US" sz="2800" dirty="0" smtClean="0"/>
              <a:t>Rate of Rejecting True Hypotheses </a:t>
            </a:r>
            <a:br>
              <a:rPr lang="en-US" altLang="en-US" sz="2800" dirty="0" smtClean="0"/>
            </a:br>
            <a:r>
              <a:rPr lang="en-US" altLang="en-US" sz="2800" dirty="0" smtClean="0"/>
              <a:t>When Some Hypotheses Are False (K</a:t>
            </a:r>
            <a:r>
              <a:rPr lang="en-US" altLang="en-US" sz="2800" baseline="-25000" dirty="0" smtClean="0"/>
              <a:t>0</a:t>
            </a:r>
            <a:r>
              <a:rPr lang="en-US" altLang="en-US" sz="2800" dirty="0" smtClean="0"/>
              <a:t>&lt;K)</a:t>
            </a:r>
          </a:p>
        </p:txBody>
      </p:sp>
      <p:sp>
        <p:nvSpPr>
          <p:cNvPr id="18607" name="Slide Number Placeholder 18606"/>
          <p:cNvSpPr>
            <a:spLocks noGrp="1"/>
          </p:cNvSpPr>
          <p:nvPr>
            <p:ph type="sldNum" sz="quarter" idx="12"/>
          </p:nvPr>
        </p:nvSpPr>
        <p:spPr/>
        <p:txBody>
          <a:bodyPr/>
          <a:lstStyle/>
          <a:p>
            <a:fld id="{DA65540D-26A2-458C-81F1-25D42FF068A2}" type="slidenum">
              <a:rPr lang="en-US" smtClean="0"/>
              <a:t>35</a:t>
            </a:fld>
            <a:endParaRPr lang="en-US"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7968" y="1554163"/>
            <a:ext cx="7749001" cy="4482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227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274638"/>
            <a:ext cx="7924800" cy="889144"/>
          </a:xfrm>
        </p:spPr>
        <p:txBody>
          <a:bodyPr/>
          <a:lstStyle/>
          <a:p>
            <a:r>
              <a:rPr lang="en-US" altLang="en-US" dirty="0" smtClean="0"/>
              <a:t>Rate of Rejecting False Hypotheses </a:t>
            </a:r>
          </a:p>
        </p:txBody>
      </p:sp>
      <p:sp>
        <p:nvSpPr>
          <p:cNvPr id="19564" name="Slide Number Placeholder 19563"/>
          <p:cNvSpPr>
            <a:spLocks noGrp="1"/>
          </p:cNvSpPr>
          <p:nvPr>
            <p:ph type="sldNum" sz="quarter" idx="12"/>
          </p:nvPr>
        </p:nvSpPr>
        <p:spPr/>
        <p:txBody>
          <a:bodyPr/>
          <a:lstStyle/>
          <a:p>
            <a:fld id="{DA65540D-26A2-458C-81F1-25D42FF068A2}" type="slidenum">
              <a:rPr lang="en-US" smtClean="0"/>
              <a:t>36</a:t>
            </a:fld>
            <a:endParaRPr lang="en-US" dirty="0"/>
          </a:p>
        </p:txBody>
      </p:sp>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628" y="1467450"/>
            <a:ext cx="7677001" cy="4554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7574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924800" cy="837189"/>
          </a:xfrm>
        </p:spPr>
        <p:txBody>
          <a:bodyPr/>
          <a:lstStyle/>
          <a:p>
            <a:r>
              <a:rPr lang="en-US" dirty="0" smtClean="0"/>
              <a:t>Concluding Remarks</a:t>
            </a:r>
            <a:endParaRPr lang="en-US" dirty="0"/>
          </a:p>
        </p:txBody>
      </p:sp>
      <p:sp>
        <p:nvSpPr>
          <p:cNvPr id="4" name="Content Placeholder 3"/>
          <p:cNvSpPr>
            <a:spLocks noGrp="1"/>
          </p:cNvSpPr>
          <p:nvPr>
            <p:ph idx="1"/>
          </p:nvPr>
        </p:nvSpPr>
        <p:spPr/>
        <p:txBody>
          <a:bodyPr>
            <a:normAutofit lnSpcReduction="10000"/>
          </a:bodyPr>
          <a:lstStyle/>
          <a:p>
            <a:r>
              <a:rPr lang="en-US" dirty="0" smtClean="0"/>
              <a:t>Understanding and evaluating multiplicity has been a critically important element in biopharmaceutical statistical applications.</a:t>
            </a:r>
          </a:p>
          <a:p>
            <a:r>
              <a:rPr lang="en-US" dirty="0" smtClean="0"/>
              <a:t>Multiplicity issues arise throughout the drug and vaccine development process from discovery, through clinical development, and into the post approval periods.</a:t>
            </a:r>
          </a:p>
          <a:p>
            <a:r>
              <a:rPr lang="en-US" dirty="0" smtClean="0"/>
              <a:t>Yosef Hochberg is to be commended for his important contributions.</a:t>
            </a:r>
          </a:p>
          <a:p>
            <a:r>
              <a:rPr lang="en-US" dirty="0" smtClean="0"/>
              <a:t>Hochberg’s methods for both FWER and FDR control can be applied in setting with discrete data.</a:t>
            </a:r>
          </a:p>
          <a:p>
            <a:r>
              <a:rPr lang="en-US" dirty="0" smtClean="0"/>
              <a:t>Thank you!!</a:t>
            </a:r>
            <a:endParaRPr lang="en-US" dirty="0"/>
          </a:p>
        </p:txBody>
      </p:sp>
    </p:spTree>
    <p:extLst>
      <p:ext uri="{BB962C8B-B14F-4D97-AF65-F5344CB8AC3E}">
        <p14:creationId xmlns:p14="http://schemas.microsoft.com/office/powerpoint/2010/main" val="7415121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274638"/>
            <a:ext cx="7924800" cy="618980"/>
          </a:xfrm>
        </p:spPr>
        <p:txBody>
          <a:bodyPr/>
          <a:lstStyle/>
          <a:p>
            <a:r>
              <a:rPr lang="en-US" altLang="en-US" dirty="0" smtClean="0"/>
              <a:t>References</a:t>
            </a:r>
          </a:p>
        </p:txBody>
      </p:sp>
      <p:sp>
        <p:nvSpPr>
          <p:cNvPr id="25603" name="Rectangle 3"/>
          <p:cNvSpPr>
            <a:spLocks noGrp="1" noChangeArrowheads="1"/>
          </p:cNvSpPr>
          <p:nvPr>
            <p:ph type="body" idx="1"/>
          </p:nvPr>
        </p:nvSpPr>
        <p:spPr>
          <a:xfrm>
            <a:off x="685800" y="1413164"/>
            <a:ext cx="7772400" cy="4682836"/>
          </a:xfrm>
        </p:spPr>
        <p:txBody>
          <a:bodyPr>
            <a:noAutofit/>
          </a:bodyPr>
          <a:lstStyle/>
          <a:p>
            <a:pPr>
              <a:lnSpc>
                <a:spcPct val="80000"/>
              </a:lnSpc>
            </a:pPr>
            <a:r>
              <a:rPr lang="en-US" altLang="en-US" sz="1200" dirty="0" err="1" smtClean="0"/>
              <a:t>Benjamini</a:t>
            </a:r>
            <a:r>
              <a:rPr lang="en-US" altLang="en-US" sz="1200" dirty="0" smtClean="0"/>
              <a:t> Y and Hochberg Y:  Controlling the False Discovery Rate:  a Practical and Powerful Approach to Multiple Testing.  </a:t>
            </a:r>
            <a:r>
              <a:rPr lang="en-US" altLang="en-US" sz="1200" i="1" dirty="0" smtClean="0"/>
              <a:t>Journal of the Royal Statistical Society, Series B</a:t>
            </a:r>
            <a:r>
              <a:rPr lang="en-US" altLang="en-US" sz="1200" dirty="0" smtClean="0"/>
              <a:t>, </a:t>
            </a:r>
            <a:r>
              <a:rPr lang="en-US" altLang="en-US" sz="1200" b="1" dirty="0" smtClean="0"/>
              <a:t>57</a:t>
            </a:r>
            <a:r>
              <a:rPr lang="en-US" altLang="en-US" sz="1200" dirty="0" smtClean="0"/>
              <a:t>:289-300 (1995).</a:t>
            </a:r>
          </a:p>
          <a:p>
            <a:pPr>
              <a:lnSpc>
                <a:spcPct val="80000"/>
              </a:lnSpc>
            </a:pPr>
            <a:r>
              <a:rPr lang="en-US" altLang="en-US" sz="1200" dirty="0" smtClean="0"/>
              <a:t>Gilbert PB:  A Modified False Discovery Rate Multiple-Comparisons Procedure for Discrete Data, Applied to Human </a:t>
            </a:r>
            <a:r>
              <a:rPr lang="en-US" altLang="en-US" sz="1200" dirty="0" err="1" smtClean="0"/>
              <a:t>Immunodeficienty</a:t>
            </a:r>
            <a:r>
              <a:rPr lang="en-US" altLang="en-US" sz="1200" dirty="0" smtClean="0"/>
              <a:t> Virus Genetics.  </a:t>
            </a:r>
            <a:r>
              <a:rPr lang="en-US" altLang="en-US" sz="1200" i="1" dirty="0" smtClean="0"/>
              <a:t>Appl. Statist</a:t>
            </a:r>
            <a:r>
              <a:rPr lang="en-US" altLang="en-US" sz="1200" dirty="0" smtClean="0"/>
              <a:t>, </a:t>
            </a:r>
            <a:r>
              <a:rPr lang="en-US" altLang="en-US" sz="1200" b="1" dirty="0" smtClean="0"/>
              <a:t>54</a:t>
            </a:r>
            <a:r>
              <a:rPr lang="en-US" altLang="en-US" sz="1200" dirty="0" smtClean="0"/>
              <a:t>:143-158 (2005).</a:t>
            </a:r>
          </a:p>
          <a:p>
            <a:pPr>
              <a:lnSpc>
                <a:spcPct val="80000"/>
              </a:lnSpc>
            </a:pPr>
            <a:r>
              <a:rPr lang="en-US" altLang="en-US" sz="1200" dirty="0" smtClean="0"/>
              <a:t>Heller R and </a:t>
            </a:r>
            <a:r>
              <a:rPr lang="en-US" altLang="en-US" sz="1200" dirty="0" err="1" smtClean="0"/>
              <a:t>Gur</a:t>
            </a:r>
            <a:r>
              <a:rPr lang="en-US" altLang="en-US" sz="1200" dirty="0" smtClean="0"/>
              <a:t> H:  False Discovery Rate Controlling Procedures for Discrete Tests.  Arxiv.org/abs/1112.4627 (2012).</a:t>
            </a:r>
          </a:p>
          <a:p>
            <a:pPr>
              <a:lnSpc>
                <a:spcPct val="80000"/>
              </a:lnSpc>
            </a:pPr>
            <a:r>
              <a:rPr lang="en-US" altLang="en-US" sz="1200" dirty="0" smtClean="0"/>
              <a:t>Heyse J:  A False Discovery Rate Procedure for Categorical Data.  Recent Advances in Biostatistics edited by </a:t>
            </a:r>
            <a:r>
              <a:rPr lang="en-US" altLang="en-US" sz="1200" dirty="0" err="1" smtClean="0"/>
              <a:t>Bhattacharjee</a:t>
            </a:r>
            <a:r>
              <a:rPr lang="en-US" altLang="en-US" sz="1200" dirty="0" smtClean="0"/>
              <a:t> et al., World Scientific Press, 43-58 (2011).</a:t>
            </a:r>
          </a:p>
          <a:p>
            <a:pPr>
              <a:lnSpc>
                <a:spcPct val="80000"/>
              </a:lnSpc>
            </a:pPr>
            <a:r>
              <a:rPr lang="en-US" altLang="en-US" sz="1200" dirty="0" smtClean="0"/>
              <a:t>Heyse JF, Rom D:  Adjusting for Multiplicity of Statistical Tests in the Analysis of Carcinogenicity Studies.  </a:t>
            </a:r>
            <a:r>
              <a:rPr lang="en-US" altLang="en-US" sz="1200" i="1" dirty="0" err="1" smtClean="0"/>
              <a:t>Biom</a:t>
            </a:r>
            <a:r>
              <a:rPr lang="en-US" altLang="en-US" sz="1200" i="1" dirty="0" smtClean="0"/>
              <a:t> J.</a:t>
            </a:r>
            <a:r>
              <a:rPr lang="en-US" altLang="en-US" sz="1200" dirty="0" smtClean="0"/>
              <a:t> </a:t>
            </a:r>
            <a:r>
              <a:rPr lang="en-US" altLang="en-US" sz="1200" b="1" dirty="0" smtClean="0"/>
              <a:t>30:</a:t>
            </a:r>
            <a:r>
              <a:rPr lang="en-US" altLang="en-US" sz="1200" dirty="0" smtClean="0"/>
              <a:t>883-896</a:t>
            </a:r>
            <a:r>
              <a:rPr lang="en-US" altLang="en-US" sz="1200" b="1" dirty="0" smtClean="0"/>
              <a:t>, </a:t>
            </a:r>
            <a:r>
              <a:rPr lang="en-US" altLang="en-US" sz="1200" dirty="0" smtClean="0"/>
              <a:t>(1988).</a:t>
            </a:r>
          </a:p>
          <a:p>
            <a:pPr>
              <a:lnSpc>
                <a:spcPct val="80000"/>
              </a:lnSpc>
            </a:pPr>
            <a:r>
              <a:rPr lang="en-US" altLang="en-US" sz="1200" dirty="0" smtClean="0"/>
              <a:t>Hochberg Y:  A Sharper </a:t>
            </a:r>
            <a:r>
              <a:rPr lang="en-US" altLang="en-US" sz="1200" dirty="0" err="1" smtClean="0"/>
              <a:t>Bonferroni</a:t>
            </a:r>
            <a:r>
              <a:rPr lang="en-US" altLang="en-US" sz="1200" dirty="0" smtClean="0"/>
              <a:t> Procedure for Multiple Significance Testing.  </a:t>
            </a:r>
            <a:r>
              <a:rPr lang="en-US" altLang="en-US" sz="1200" dirty="0" err="1" smtClean="0"/>
              <a:t>Biometrika</a:t>
            </a:r>
            <a:r>
              <a:rPr lang="en-US" altLang="en-US" sz="1200" dirty="0" smtClean="0"/>
              <a:t> 75, 800-802 (1988).</a:t>
            </a:r>
          </a:p>
          <a:p>
            <a:pPr>
              <a:lnSpc>
                <a:spcPct val="80000"/>
              </a:lnSpc>
            </a:pPr>
            <a:r>
              <a:rPr lang="en-US" altLang="en-US" sz="1200" dirty="0" smtClean="0"/>
              <a:t>Mantel N, Assessing Laboratory Evidence for Neoplastic Activity. </a:t>
            </a:r>
            <a:r>
              <a:rPr lang="en-US" altLang="en-US" sz="1200" i="1" dirty="0" smtClean="0"/>
              <a:t> Biometrics</a:t>
            </a:r>
            <a:r>
              <a:rPr lang="en-US" altLang="en-US" sz="1200" dirty="0" smtClean="0"/>
              <a:t>, </a:t>
            </a:r>
            <a:r>
              <a:rPr lang="en-US" altLang="en-US" sz="1200" b="1" dirty="0" smtClean="0"/>
              <a:t>36:</a:t>
            </a:r>
            <a:r>
              <a:rPr lang="en-US" altLang="en-US" sz="1200" dirty="0" smtClean="0"/>
              <a:t>381-399 (1980).</a:t>
            </a:r>
          </a:p>
          <a:p>
            <a:pPr>
              <a:lnSpc>
                <a:spcPct val="80000"/>
              </a:lnSpc>
            </a:pPr>
            <a:r>
              <a:rPr lang="en-US" altLang="en-US" sz="1200" dirty="0" smtClean="0"/>
              <a:t>Mantel N, </a:t>
            </a:r>
            <a:r>
              <a:rPr lang="en-US" altLang="en-US" sz="1200" dirty="0" err="1" smtClean="0"/>
              <a:t>Tukey</a:t>
            </a:r>
            <a:r>
              <a:rPr lang="en-US" altLang="en-US" sz="1200" dirty="0" smtClean="0"/>
              <a:t> JW, </a:t>
            </a:r>
            <a:r>
              <a:rPr lang="en-US" altLang="en-US" sz="1200" dirty="0" err="1" smtClean="0"/>
              <a:t>Ciminera</a:t>
            </a:r>
            <a:r>
              <a:rPr lang="en-US" altLang="en-US" sz="1200" dirty="0" smtClean="0"/>
              <a:t> JL, and Heyse JF:  </a:t>
            </a:r>
            <a:r>
              <a:rPr lang="en-US" altLang="en-US" sz="1200" dirty="0" err="1" smtClean="0"/>
              <a:t>Tumorigenicity</a:t>
            </a:r>
            <a:r>
              <a:rPr lang="en-US" altLang="en-US" sz="1200" dirty="0" smtClean="0"/>
              <a:t> Assays, Including Use of the Jackknife.  </a:t>
            </a:r>
            <a:r>
              <a:rPr lang="en-US" altLang="en-US" sz="1200" i="1" dirty="0" err="1" smtClean="0"/>
              <a:t>Biom</a:t>
            </a:r>
            <a:r>
              <a:rPr lang="en-US" altLang="en-US" sz="1200" i="1" dirty="0" smtClean="0"/>
              <a:t> J.</a:t>
            </a:r>
            <a:r>
              <a:rPr lang="en-US" altLang="en-US" sz="1200" dirty="0" smtClean="0"/>
              <a:t> </a:t>
            </a:r>
            <a:r>
              <a:rPr lang="en-US" altLang="en-US" sz="1200" b="1" dirty="0" smtClean="0"/>
              <a:t>24:</a:t>
            </a:r>
            <a:r>
              <a:rPr lang="en-US" altLang="en-US" sz="1200" dirty="0" smtClean="0"/>
              <a:t>579-596, (1982).</a:t>
            </a:r>
          </a:p>
          <a:p>
            <a:pPr>
              <a:lnSpc>
                <a:spcPct val="80000"/>
              </a:lnSpc>
            </a:pPr>
            <a:r>
              <a:rPr lang="en-US" altLang="en-US" sz="1200" dirty="0"/>
              <a:t>Rom DM:  Strengthening Some Common Multiple Test Procedures for Discrete Data.  Statistics in Medicine 11:  511-514  (1992).  </a:t>
            </a:r>
          </a:p>
          <a:p>
            <a:pPr>
              <a:lnSpc>
                <a:spcPct val="80000"/>
              </a:lnSpc>
            </a:pPr>
            <a:r>
              <a:rPr lang="en-US" altLang="en-US" sz="1200" dirty="0" err="1" smtClean="0"/>
              <a:t>Tarone</a:t>
            </a:r>
            <a:r>
              <a:rPr lang="en-US" altLang="en-US" sz="1200" dirty="0" smtClean="0"/>
              <a:t> RE:  A Modified </a:t>
            </a:r>
            <a:r>
              <a:rPr lang="en-US" altLang="en-US" sz="1200" dirty="0" err="1" smtClean="0"/>
              <a:t>Bonferroni</a:t>
            </a:r>
            <a:r>
              <a:rPr lang="en-US" altLang="en-US" sz="1200" dirty="0" smtClean="0"/>
              <a:t> Method for Discrete Data.  </a:t>
            </a:r>
            <a:r>
              <a:rPr lang="en-US" altLang="en-US" sz="1200" i="1" dirty="0" smtClean="0"/>
              <a:t>Biometrics</a:t>
            </a:r>
            <a:r>
              <a:rPr lang="en-US" altLang="en-US" sz="1200" dirty="0" smtClean="0"/>
              <a:t>, </a:t>
            </a:r>
            <a:r>
              <a:rPr lang="en-US" altLang="en-US" sz="1200" b="1" dirty="0" smtClean="0"/>
              <a:t>46</a:t>
            </a:r>
            <a:r>
              <a:rPr lang="en-US" altLang="en-US" sz="1200" dirty="0" smtClean="0"/>
              <a:t>:515-522 (1990).</a:t>
            </a:r>
          </a:p>
          <a:p>
            <a:pPr>
              <a:lnSpc>
                <a:spcPct val="80000"/>
              </a:lnSpc>
            </a:pPr>
            <a:r>
              <a:rPr lang="en-US" altLang="en-US" sz="1200" dirty="0" smtClean="0"/>
              <a:t>Westfall PH and Young SS:  P-Value Adjustments for Multiple Tests in Multivariate Binomial Models.  </a:t>
            </a:r>
            <a:r>
              <a:rPr lang="en-US" altLang="en-US" sz="1200" i="1" dirty="0" smtClean="0"/>
              <a:t>Journal of the American Statistical Association</a:t>
            </a:r>
            <a:r>
              <a:rPr lang="en-US" altLang="en-US" sz="1200" dirty="0" smtClean="0"/>
              <a:t>, 84:780-786 (1989).</a:t>
            </a:r>
          </a:p>
          <a:p>
            <a:pPr>
              <a:lnSpc>
                <a:spcPct val="80000"/>
              </a:lnSpc>
            </a:pPr>
            <a:endParaRPr lang="en-US" altLang="en-US" sz="1400" dirty="0" smtClean="0"/>
          </a:p>
        </p:txBody>
      </p:sp>
    </p:spTree>
    <p:extLst>
      <p:ext uri="{BB962C8B-B14F-4D97-AF65-F5344CB8AC3E}">
        <p14:creationId xmlns:p14="http://schemas.microsoft.com/office/powerpoint/2010/main" val="14031226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027" y="0"/>
            <a:ext cx="7924800" cy="1143000"/>
          </a:xfrm>
        </p:spPr>
        <p:txBody>
          <a:bodyPr/>
          <a:lstStyle/>
          <a:p>
            <a:r>
              <a:rPr lang="en-US" dirty="0" smtClean="0"/>
              <a:t>Overview</a:t>
            </a:r>
            <a:endParaRPr lang="en-US" dirty="0"/>
          </a:p>
        </p:txBody>
      </p:sp>
      <p:sp>
        <p:nvSpPr>
          <p:cNvPr id="3" name="Content Placeholder 2"/>
          <p:cNvSpPr>
            <a:spLocks noGrp="1"/>
          </p:cNvSpPr>
          <p:nvPr>
            <p:ph idx="1"/>
          </p:nvPr>
        </p:nvSpPr>
        <p:spPr/>
        <p:txBody>
          <a:bodyPr>
            <a:normAutofit fontScale="85000" lnSpcReduction="10000"/>
          </a:bodyPr>
          <a:lstStyle/>
          <a:p>
            <a:r>
              <a:rPr lang="en-US" dirty="0">
                <a:latin typeface="Calibri" panose="020F0502020204030204" pitchFamily="34" charset="0"/>
                <a:cs typeface="Calibri" panose="020F0502020204030204" pitchFamily="34" charset="0"/>
              </a:rPr>
              <a:t>Yosef Hochberg made impactful contributions to both FWER methods </a:t>
            </a:r>
            <a:r>
              <a:rPr lang="en-US" dirty="0" smtClean="0">
                <a:latin typeface="Calibri" panose="020F0502020204030204" pitchFamily="34" charset="0"/>
                <a:cs typeface="Calibri" panose="020F0502020204030204" pitchFamily="34" charset="0"/>
              </a:rPr>
              <a:t>and </a:t>
            </a:r>
            <a:r>
              <a:rPr lang="en-US" dirty="0">
                <a:latin typeface="Calibri" panose="020F0502020204030204" pitchFamily="34" charset="0"/>
                <a:cs typeface="Calibri" panose="020F0502020204030204" pitchFamily="34" charset="0"/>
              </a:rPr>
              <a:t>FDR methods </a:t>
            </a:r>
            <a:r>
              <a:rPr lang="en-US" dirty="0" smtClean="0">
                <a:latin typeface="Calibri" panose="020F0502020204030204" pitchFamily="34" charset="0"/>
                <a:cs typeface="Calibri" panose="020F0502020204030204" pitchFamily="34" charset="0"/>
              </a:rPr>
              <a:t>which </a:t>
            </a:r>
            <a:r>
              <a:rPr lang="en-US" dirty="0">
                <a:latin typeface="Calibri" panose="020F0502020204030204" pitchFamily="34" charset="0"/>
                <a:cs typeface="Calibri" panose="020F0502020204030204" pitchFamily="34" charset="0"/>
              </a:rPr>
              <a:t>are widely used in biopharmaceutical applications.</a:t>
            </a:r>
          </a:p>
          <a:p>
            <a:r>
              <a:rPr lang="en-US" dirty="0" smtClean="0">
                <a:latin typeface="Calibri" panose="020F0502020204030204" pitchFamily="34" charset="0"/>
                <a:cs typeface="Calibri" panose="020F0502020204030204" pitchFamily="34" charset="0"/>
              </a:rPr>
              <a:t>With discrete data it </a:t>
            </a:r>
            <a:r>
              <a:rPr lang="en-US" dirty="0">
                <a:latin typeface="Calibri" panose="020F0502020204030204" pitchFamily="34" charset="0"/>
                <a:cs typeface="Calibri" panose="020F0502020204030204" pitchFamily="34" charset="0"/>
              </a:rPr>
              <a:t>is possible to increase the power of FWER and FDR controlling procedures.  </a:t>
            </a:r>
            <a:endParaRPr lang="en-US" dirty="0" smtClean="0">
              <a:latin typeface="Calibri" panose="020F0502020204030204" pitchFamily="34" charset="0"/>
              <a:cs typeface="Calibri" panose="020F0502020204030204" pitchFamily="34" charset="0"/>
            </a:endParaRPr>
          </a:p>
          <a:p>
            <a:r>
              <a:rPr lang="en-US" dirty="0" smtClean="0">
                <a:latin typeface="Calibri" panose="020F0502020204030204" pitchFamily="34" charset="0"/>
                <a:cs typeface="Calibri" panose="020F0502020204030204" pitchFamily="34" charset="0"/>
              </a:rPr>
              <a:t>This </a:t>
            </a:r>
            <a:r>
              <a:rPr lang="en-US" dirty="0">
                <a:latin typeface="Calibri" panose="020F0502020204030204" pitchFamily="34" charset="0"/>
                <a:cs typeface="Calibri" panose="020F0502020204030204" pitchFamily="34" charset="0"/>
              </a:rPr>
              <a:t>talk will trace the development of multiple comparison procedures for categorical </a:t>
            </a:r>
            <a:r>
              <a:rPr lang="en-US" dirty="0" smtClean="0">
                <a:latin typeface="Calibri" panose="020F0502020204030204" pitchFamily="34" charset="0"/>
                <a:cs typeface="Calibri" panose="020F0502020204030204" pitchFamily="34" charset="0"/>
              </a:rPr>
              <a:t>data from early FWER procedures to fully </a:t>
            </a:r>
            <a:r>
              <a:rPr lang="en-US" dirty="0">
                <a:latin typeface="Calibri" panose="020F0502020204030204" pitchFamily="34" charset="0"/>
                <a:cs typeface="Calibri" panose="020F0502020204030204" pitchFamily="34" charset="0"/>
              </a:rPr>
              <a:t>discrete FDR controlling procedures.  </a:t>
            </a:r>
            <a:endParaRPr lang="en-US" dirty="0" smtClean="0">
              <a:latin typeface="Calibri" panose="020F0502020204030204" pitchFamily="34" charset="0"/>
              <a:cs typeface="Calibri" panose="020F0502020204030204" pitchFamily="34" charset="0"/>
            </a:endParaRPr>
          </a:p>
          <a:p>
            <a:r>
              <a:rPr lang="en-US" dirty="0" smtClean="0">
                <a:latin typeface="Calibri" panose="020F0502020204030204" pitchFamily="34" charset="0"/>
                <a:cs typeface="Calibri" panose="020F0502020204030204" pitchFamily="34" charset="0"/>
              </a:rPr>
              <a:t>Special </a:t>
            </a:r>
            <a:r>
              <a:rPr lang="en-US" dirty="0">
                <a:latin typeface="Calibri" panose="020F0502020204030204" pitchFamily="34" charset="0"/>
                <a:cs typeface="Calibri" panose="020F0502020204030204" pitchFamily="34" charset="0"/>
              </a:rPr>
              <a:t>attention will be given to Hochberg’s contributions.  </a:t>
            </a:r>
            <a:endParaRPr lang="en-US" dirty="0" smtClean="0">
              <a:latin typeface="Calibri" panose="020F0502020204030204" pitchFamily="34" charset="0"/>
              <a:cs typeface="Calibri" panose="020F0502020204030204" pitchFamily="34" charset="0"/>
            </a:endParaRPr>
          </a:p>
          <a:p>
            <a:r>
              <a:rPr lang="en-US" dirty="0" smtClean="0">
                <a:latin typeface="Calibri" panose="020F0502020204030204" pitchFamily="34" charset="0"/>
                <a:cs typeface="Calibri" panose="020F0502020204030204" pitchFamily="34" charset="0"/>
              </a:rPr>
              <a:t>The </a:t>
            </a:r>
            <a:r>
              <a:rPr lang="en-US" dirty="0">
                <a:latin typeface="Calibri" panose="020F0502020204030204" pitchFamily="34" charset="0"/>
                <a:cs typeface="Calibri" panose="020F0502020204030204" pitchFamily="34" charset="0"/>
              </a:rPr>
              <a:t>situation with multiple correlated endpoints will also be discussed.  </a:t>
            </a:r>
            <a:endParaRPr lang="en-US" dirty="0" smtClean="0">
              <a:latin typeface="Calibri" panose="020F0502020204030204" pitchFamily="34" charset="0"/>
              <a:cs typeface="Calibri" panose="020F0502020204030204" pitchFamily="34" charset="0"/>
            </a:endParaRPr>
          </a:p>
          <a:p>
            <a:r>
              <a:rPr lang="en-US" dirty="0" smtClean="0">
                <a:latin typeface="Calibri" panose="020F0502020204030204" pitchFamily="34" charset="0"/>
                <a:cs typeface="Calibri" panose="020F0502020204030204" pitchFamily="34" charset="0"/>
              </a:rPr>
              <a:t>Simulations </a:t>
            </a:r>
            <a:r>
              <a:rPr lang="en-US" dirty="0">
                <a:latin typeface="Calibri" panose="020F0502020204030204" pitchFamily="34" charset="0"/>
                <a:cs typeface="Calibri" panose="020F0502020204030204" pitchFamily="34" charset="0"/>
              </a:rPr>
              <a:t>and theoretical arguments demonstrate the clear power advantages of multiplicity procedures that take proper accounting of the discreteness in the data.</a:t>
            </a:r>
          </a:p>
          <a:p>
            <a:endParaRPr lang="en-US" dirty="0"/>
          </a:p>
        </p:txBody>
      </p:sp>
      <p:sp>
        <p:nvSpPr>
          <p:cNvPr id="4" name="Slide Number Placeholder 3"/>
          <p:cNvSpPr>
            <a:spLocks noGrp="1"/>
          </p:cNvSpPr>
          <p:nvPr>
            <p:ph type="sldNum" sz="quarter" idx="12"/>
          </p:nvPr>
        </p:nvSpPr>
        <p:spPr/>
        <p:txBody>
          <a:bodyPr/>
          <a:lstStyle/>
          <a:p>
            <a:fld id="{1E35FD91-4250-4249-98C5-7DB6F303C22C}" type="slidenum">
              <a:rPr lang="en-US" smtClean="0"/>
              <a:t>4</a:t>
            </a:fld>
            <a:endParaRPr lang="en-US"/>
          </a:p>
        </p:txBody>
      </p:sp>
    </p:spTree>
    <p:extLst>
      <p:ext uri="{BB962C8B-B14F-4D97-AF65-F5344CB8AC3E}">
        <p14:creationId xmlns:p14="http://schemas.microsoft.com/office/powerpoint/2010/main" val="13592354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027" y="0"/>
            <a:ext cx="7924800" cy="1143000"/>
          </a:xfrm>
        </p:spPr>
        <p:txBody>
          <a:bodyPr/>
          <a:lstStyle/>
          <a:p>
            <a:r>
              <a:rPr lang="en-US" dirty="0" smtClean="0"/>
              <a:t>Outline</a:t>
            </a:r>
            <a:endParaRPr lang="en-US" dirty="0"/>
          </a:p>
        </p:txBody>
      </p:sp>
      <p:sp>
        <p:nvSpPr>
          <p:cNvPr id="3" name="Content Placeholder 2"/>
          <p:cNvSpPr>
            <a:spLocks noGrp="1"/>
          </p:cNvSpPr>
          <p:nvPr>
            <p:ph idx="1"/>
          </p:nvPr>
        </p:nvSpPr>
        <p:spPr/>
        <p:txBody>
          <a:bodyPr/>
          <a:lstStyle/>
          <a:p>
            <a:pPr marL="457200" indent="-457200">
              <a:buFont typeface="+mj-lt"/>
              <a:buAutoNum type="arabicPeriod"/>
            </a:pPr>
            <a:r>
              <a:rPr lang="en-US" dirty="0" smtClean="0"/>
              <a:t>Rodent carcinogenicity study circa 1980</a:t>
            </a:r>
          </a:p>
          <a:p>
            <a:pPr marL="457200" indent="-457200">
              <a:buFont typeface="+mj-lt"/>
              <a:buAutoNum type="arabicPeriod"/>
            </a:pPr>
            <a:r>
              <a:rPr lang="en-US" dirty="0" smtClean="0"/>
              <a:t>Tests based on </a:t>
            </a:r>
            <a:r>
              <a:rPr lang="en-US" dirty="0" err="1" smtClean="0"/>
              <a:t>P</a:t>
            </a:r>
            <a:r>
              <a:rPr lang="en-US" baseline="-25000" dirty="0" err="1" smtClean="0"/>
              <a:t>min</a:t>
            </a:r>
            <a:endParaRPr lang="en-US" baseline="-25000" dirty="0" smtClean="0"/>
          </a:p>
          <a:p>
            <a:pPr marL="457200" indent="-457200">
              <a:buFont typeface="+mj-lt"/>
              <a:buAutoNum type="arabicPeriod"/>
            </a:pPr>
            <a:r>
              <a:rPr lang="en-US" dirty="0" smtClean="0"/>
              <a:t>Discrete </a:t>
            </a:r>
            <a:r>
              <a:rPr lang="en-US" dirty="0" err="1" smtClean="0"/>
              <a:t>Bonferroni</a:t>
            </a:r>
            <a:r>
              <a:rPr lang="en-US" dirty="0" smtClean="0"/>
              <a:t> method</a:t>
            </a:r>
          </a:p>
          <a:p>
            <a:pPr marL="457200" indent="-457200">
              <a:buFont typeface="+mj-lt"/>
              <a:buAutoNum type="arabicPeriod"/>
            </a:pPr>
            <a:r>
              <a:rPr lang="en-US" dirty="0" smtClean="0"/>
              <a:t>Discrete Hochberg stepwise method</a:t>
            </a:r>
          </a:p>
          <a:p>
            <a:pPr marL="457200" indent="-457200">
              <a:buFont typeface="+mj-lt"/>
              <a:buAutoNum type="arabicPeriod"/>
            </a:pPr>
            <a:r>
              <a:rPr lang="en-US" dirty="0" smtClean="0"/>
              <a:t>Non-independent hypotheses</a:t>
            </a:r>
          </a:p>
          <a:p>
            <a:pPr marL="457200" indent="-457200">
              <a:buFont typeface="+mj-lt"/>
              <a:buAutoNum type="arabicPeriod"/>
            </a:pPr>
            <a:r>
              <a:rPr lang="en-US" dirty="0" smtClean="0"/>
              <a:t>Discrete FDR methods</a:t>
            </a:r>
          </a:p>
          <a:p>
            <a:pPr marL="457200" indent="-457200">
              <a:buFont typeface="+mj-lt"/>
              <a:buAutoNum type="arabicPeriod"/>
            </a:pPr>
            <a:r>
              <a:rPr lang="en-US" dirty="0" smtClean="0"/>
              <a:t>Concluding remarks</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1E35FD91-4250-4249-98C5-7DB6F303C22C}" type="slidenum">
              <a:rPr lang="en-US" smtClean="0"/>
              <a:t>5</a:t>
            </a:fld>
            <a:endParaRPr lang="en-US"/>
          </a:p>
        </p:txBody>
      </p:sp>
    </p:spTree>
    <p:extLst>
      <p:ext uri="{BB962C8B-B14F-4D97-AF65-F5344CB8AC3E}">
        <p14:creationId xmlns:p14="http://schemas.microsoft.com/office/powerpoint/2010/main" val="17745786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Grp="1" noChangeArrowheads="1"/>
          </p:cNvSpPr>
          <p:nvPr>
            <p:ph type="title"/>
          </p:nvPr>
        </p:nvSpPr>
        <p:spPr>
          <a:xfrm>
            <a:off x="457200" y="114692"/>
            <a:ext cx="7964424" cy="715962"/>
          </a:xfrm>
        </p:spPr>
        <p:txBody>
          <a:bodyPr anchor="ctr"/>
          <a:lstStyle/>
          <a:p>
            <a:r>
              <a:rPr lang="en-US" altLang="en-US" sz="2800" dirty="0" smtClean="0"/>
              <a:t>Summary of Statistical Results From a Long-Term Carcinogenicity Study in Male Mice</a:t>
            </a:r>
            <a:endParaRPr lang="en-US" altLang="en-US" sz="2800" dirty="0"/>
          </a:p>
        </p:txBody>
      </p:sp>
      <p:graphicFrame>
        <p:nvGraphicFramePr>
          <p:cNvPr id="19" name="Content Placeholder 8"/>
          <p:cNvGraphicFramePr>
            <a:graphicFrameLocks/>
          </p:cNvGraphicFramePr>
          <p:nvPr>
            <p:extLst>
              <p:ext uri="{D42A27DB-BD31-4B8C-83A1-F6EECF244321}">
                <p14:modId xmlns:p14="http://schemas.microsoft.com/office/powerpoint/2010/main" val="644503746"/>
              </p:ext>
            </p:extLst>
          </p:nvPr>
        </p:nvGraphicFramePr>
        <p:xfrm>
          <a:off x="461962" y="1084795"/>
          <a:ext cx="8226427" cy="4891472"/>
        </p:xfrm>
        <a:graphic>
          <a:graphicData uri="http://schemas.openxmlformats.org/drawingml/2006/table">
            <a:tbl>
              <a:tblPr firstRow="1" bandRow="1">
                <a:effectLst>
                  <a:outerShdw blurRad="190500" dist="38100" dir="2700000" algn="tl" rotWithShape="0">
                    <a:prstClr val="black">
                      <a:alpha val="40000"/>
                    </a:prstClr>
                  </a:outerShdw>
                </a:effectLst>
                <a:tableStyleId>{21E4AEA4-8DFA-4A89-87EB-49C32662AFE0}</a:tableStyleId>
              </a:tblPr>
              <a:tblGrid>
                <a:gridCol w="2535762"/>
                <a:gridCol w="1138133"/>
                <a:gridCol w="1138133"/>
                <a:gridCol w="1138133"/>
                <a:gridCol w="1138133"/>
                <a:gridCol w="1138133"/>
              </a:tblGrid>
              <a:tr h="266004">
                <a:tc rowSpan="2">
                  <a:txBody>
                    <a:bodyPr/>
                    <a:lstStyle/>
                    <a:p>
                      <a:r>
                        <a:rPr lang="en-US" sz="1200" dirty="0" smtClean="0"/>
                        <a:t>Tumor Site</a:t>
                      </a:r>
                      <a:endParaRPr lang="en-US" sz="1200" b="1" dirty="0">
                        <a:solidFill>
                          <a:schemeClr val="tx1"/>
                        </a:solidFill>
                      </a:endParaRPr>
                    </a:p>
                  </a:txBody>
                  <a:tcPr marL="45720" marR="4572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rowSpan="2">
                  <a:txBody>
                    <a:bodyPr/>
                    <a:lstStyle/>
                    <a:p>
                      <a:pPr algn="ctr"/>
                      <a:r>
                        <a:rPr lang="en-US" sz="1200" dirty="0" smtClean="0"/>
                        <a:t>Control</a:t>
                      </a:r>
                    </a:p>
                    <a:p>
                      <a:pPr algn="ctr"/>
                      <a:r>
                        <a:rPr lang="en-US" sz="1200" dirty="0" smtClean="0"/>
                        <a:t>0</a:t>
                      </a:r>
                      <a:endParaRPr lang="en-US" sz="1200" b="1" dirty="0">
                        <a:solidFill>
                          <a:schemeClr val="tx1"/>
                        </a:solidFill>
                      </a:endParaRPr>
                    </a:p>
                  </a:txBody>
                  <a:tcPr marL="45720" marR="4572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gridSpan="3">
                  <a:txBody>
                    <a:bodyPr/>
                    <a:lstStyle/>
                    <a:p>
                      <a:pPr algn="ctr"/>
                      <a:r>
                        <a:rPr lang="en-US" sz="1200" dirty="0" smtClean="0"/>
                        <a:t>Test Agent Dose</a:t>
                      </a:r>
                      <a:endParaRPr lang="en-US" sz="1200" b="1" dirty="0">
                        <a:solidFill>
                          <a:schemeClr val="tx1"/>
                        </a:solidFill>
                      </a:endParaRPr>
                    </a:p>
                  </a:txBody>
                  <a:tcPr marL="45720" marR="4572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hMerge="1">
                  <a:txBody>
                    <a:bodyPr/>
                    <a:lstStyle/>
                    <a:p>
                      <a:endParaRPr lang="en-US" dirty="0"/>
                    </a:p>
                  </a:txBody>
                  <a:tcPr marL="45720" marR="4572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2">
                        <a:lumMod val="40000"/>
                        <a:lumOff val="60000"/>
                      </a:schemeClr>
                    </a:solidFill>
                  </a:tcPr>
                </a:tc>
                <a:tc hMerge="1">
                  <a:txBody>
                    <a:bodyPr/>
                    <a:lstStyle/>
                    <a:p>
                      <a:endParaRPr lang="en-US" dirty="0"/>
                    </a:p>
                  </a:txBody>
                  <a:tcPr marL="45720" marR="4572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2">
                        <a:lumMod val="40000"/>
                        <a:lumOff val="60000"/>
                      </a:schemeClr>
                    </a:solidFill>
                  </a:tcPr>
                </a:tc>
                <a:tc rowSpan="2">
                  <a:txBody>
                    <a:bodyPr/>
                    <a:lstStyle/>
                    <a:p>
                      <a:pPr algn="ctr"/>
                      <a:r>
                        <a:rPr lang="en-US" sz="1200" dirty="0" smtClean="0"/>
                        <a:t>Trend</a:t>
                      </a:r>
                    </a:p>
                    <a:p>
                      <a:pPr algn="ctr"/>
                      <a:r>
                        <a:rPr lang="en-US" sz="1200" i="1" dirty="0" smtClean="0"/>
                        <a:t>P</a:t>
                      </a:r>
                      <a:r>
                        <a:rPr lang="en-US" sz="1200" dirty="0" smtClean="0"/>
                        <a:t>-Value</a:t>
                      </a:r>
                      <a:endParaRPr lang="en-US" sz="1200" dirty="0" smtClean="0">
                        <a:solidFill>
                          <a:schemeClr val="tx1"/>
                        </a:solidFill>
                      </a:endParaRPr>
                    </a:p>
                  </a:txBody>
                  <a:tcPr marL="45720" marR="4572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r h="266004">
                <a:tc vMerge="1">
                  <a:txBody>
                    <a:bodyPr/>
                    <a:lstStyle/>
                    <a:p>
                      <a:endParaRPr lang="en-US"/>
                    </a:p>
                  </a:txBody>
                  <a:tcPr/>
                </a:tc>
                <a:tc vMerge="1">
                  <a:txBody>
                    <a:bodyPr/>
                    <a:lstStyle/>
                    <a:p>
                      <a:endParaRPr lang="en-US"/>
                    </a:p>
                  </a:txBody>
                  <a:tcPr/>
                </a:tc>
                <a:tc>
                  <a:txBody>
                    <a:bodyPr/>
                    <a:lstStyle/>
                    <a:p>
                      <a:pPr algn="ctr"/>
                      <a:r>
                        <a:rPr lang="en-US" sz="1200" b="1" dirty="0" smtClean="0">
                          <a:solidFill>
                            <a:schemeClr val="bg1"/>
                          </a:solidFill>
                        </a:rPr>
                        <a:t>2</a:t>
                      </a:r>
                      <a:endParaRPr lang="en-US" sz="1200" b="1" dirty="0">
                        <a:solidFill>
                          <a:schemeClr val="bg1"/>
                        </a:solidFill>
                      </a:endParaRPr>
                    </a:p>
                  </a:txBody>
                  <a:tcPr marL="45720" marR="4572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2"/>
                    </a:solidFill>
                  </a:tcPr>
                </a:tc>
                <a:tc>
                  <a:txBody>
                    <a:bodyPr/>
                    <a:lstStyle/>
                    <a:p>
                      <a:pPr algn="ctr"/>
                      <a:r>
                        <a:rPr lang="en-US" sz="1200" b="1" dirty="0" smtClean="0">
                          <a:solidFill>
                            <a:schemeClr val="bg1"/>
                          </a:solidFill>
                        </a:rPr>
                        <a:t>4</a:t>
                      </a:r>
                      <a:endParaRPr lang="en-US" sz="1200" b="1" dirty="0">
                        <a:solidFill>
                          <a:schemeClr val="bg1"/>
                        </a:solidFill>
                      </a:endParaRPr>
                    </a:p>
                  </a:txBody>
                  <a:tcPr marL="45720" marR="4572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2"/>
                    </a:solidFill>
                  </a:tcPr>
                </a:tc>
                <a:tc>
                  <a:txBody>
                    <a:bodyPr/>
                    <a:lstStyle/>
                    <a:p>
                      <a:pPr algn="ctr"/>
                      <a:r>
                        <a:rPr lang="en-US" sz="1200" b="1" dirty="0" smtClean="0">
                          <a:solidFill>
                            <a:schemeClr val="bg1"/>
                          </a:solidFill>
                        </a:rPr>
                        <a:t>8</a:t>
                      </a:r>
                      <a:endParaRPr lang="en-US" sz="1200" b="1" dirty="0">
                        <a:solidFill>
                          <a:schemeClr val="bg1"/>
                        </a:solidFill>
                      </a:endParaRPr>
                    </a:p>
                  </a:txBody>
                  <a:tcPr marL="45720" marR="4572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2"/>
                    </a:solidFill>
                  </a:tcPr>
                </a:tc>
                <a:tc vMerge="1">
                  <a:txBody>
                    <a:bodyPr/>
                    <a:lstStyle/>
                    <a:p>
                      <a:endParaRPr lang="en-US"/>
                    </a:p>
                  </a:txBody>
                  <a:tcPr/>
                </a:tc>
              </a:tr>
              <a:tr h="271427">
                <a:tc>
                  <a:txBody>
                    <a:bodyPr/>
                    <a:lstStyle/>
                    <a:p>
                      <a:pPr marL="0" marR="0">
                        <a:spcBef>
                          <a:spcPts val="0"/>
                        </a:spcBef>
                        <a:spcAft>
                          <a:spcPts val="0"/>
                        </a:spcAft>
                      </a:pPr>
                      <a:r>
                        <a:rPr lang="en-US" sz="1200" kern="1200" dirty="0">
                          <a:effectLst/>
                        </a:rPr>
                        <a:t>Liver, hepatocellular carcinoma</a:t>
                      </a:r>
                      <a:endParaRPr lang="en-US" sz="1200" dirty="0">
                        <a:effectLst/>
                        <a:latin typeface="+mn-lt"/>
                        <a:ea typeface="Times New Roman"/>
                        <a:cs typeface="Times New Roman"/>
                      </a:endParaRPr>
                    </a:p>
                  </a:txBody>
                  <a:tcPr marR="73152"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algn="ctr">
                        <a:spcBef>
                          <a:spcPts val="0"/>
                        </a:spcBef>
                        <a:spcAft>
                          <a:spcPts val="0"/>
                        </a:spcAft>
                      </a:pPr>
                      <a:r>
                        <a:rPr lang="en-US" sz="1200" kern="1200" dirty="0">
                          <a:effectLst/>
                        </a:rPr>
                        <a:t>1</a:t>
                      </a:r>
                      <a:endParaRPr lang="en-US" sz="1200" dirty="0">
                        <a:effectLst/>
                        <a:latin typeface="+mn-lt"/>
                        <a:ea typeface="Times New Roman"/>
                        <a:cs typeface="Times New Roman"/>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algn="ctr">
                        <a:spcBef>
                          <a:spcPts val="0"/>
                        </a:spcBef>
                        <a:spcAft>
                          <a:spcPts val="0"/>
                        </a:spcAft>
                      </a:pPr>
                      <a:r>
                        <a:rPr lang="en-US" sz="1200" kern="1200">
                          <a:effectLst/>
                        </a:rPr>
                        <a:t>0</a:t>
                      </a:r>
                      <a:endParaRPr lang="en-US" sz="1200">
                        <a:effectLst/>
                        <a:latin typeface="+mn-lt"/>
                        <a:ea typeface="Times New Roman"/>
                        <a:cs typeface="Times New Roman"/>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algn="ctr">
                        <a:spcBef>
                          <a:spcPts val="0"/>
                        </a:spcBef>
                        <a:spcAft>
                          <a:spcPts val="0"/>
                        </a:spcAft>
                      </a:pPr>
                      <a:r>
                        <a:rPr lang="en-US" sz="1200" kern="1200">
                          <a:effectLst/>
                        </a:rPr>
                        <a:t>1</a:t>
                      </a:r>
                      <a:endParaRPr lang="en-US" sz="1200">
                        <a:effectLst/>
                        <a:latin typeface="+mn-lt"/>
                        <a:ea typeface="Times New Roman"/>
                        <a:cs typeface="Times New Roman"/>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algn="ctr">
                        <a:spcBef>
                          <a:spcPts val="0"/>
                        </a:spcBef>
                        <a:spcAft>
                          <a:spcPts val="0"/>
                        </a:spcAft>
                      </a:pPr>
                      <a:r>
                        <a:rPr lang="en-US" sz="1200" kern="1200">
                          <a:effectLst/>
                        </a:rPr>
                        <a:t>3</a:t>
                      </a:r>
                      <a:endParaRPr lang="en-US" sz="1200">
                        <a:effectLst/>
                        <a:latin typeface="+mn-lt"/>
                        <a:ea typeface="Times New Roman"/>
                        <a:cs typeface="Times New Roman"/>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algn="ctr">
                        <a:spcBef>
                          <a:spcPts val="0"/>
                        </a:spcBef>
                        <a:spcAft>
                          <a:spcPts val="0"/>
                        </a:spcAft>
                      </a:pPr>
                      <a:r>
                        <a:rPr lang="en-US" sz="1200" kern="1200" dirty="0">
                          <a:effectLst/>
                        </a:rPr>
                        <a:t>0.0342</a:t>
                      </a:r>
                      <a:endParaRPr lang="en-US" sz="1200" dirty="0">
                        <a:effectLst/>
                        <a:latin typeface="+mn-lt"/>
                        <a:ea typeface="Times New Roman"/>
                        <a:cs typeface="Times New Roman"/>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r h="271427">
                <a:tc>
                  <a:txBody>
                    <a:bodyPr/>
                    <a:lstStyle/>
                    <a:p>
                      <a:pPr marL="0" marR="0">
                        <a:spcBef>
                          <a:spcPts val="0"/>
                        </a:spcBef>
                        <a:spcAft>
                          <a:spcPts val="0"/>
                        </a:spcAft>
                      </a:pPr>
                      <a:r>
                        <a:rPr lang="en-US" sz="1200" kern="1200" dirty="0">
                          <a:effectLst/>
                        </a:rPr>
                        <a:t>PSU, </a:t>
                      </a:r>
                      <a:r>
                        <a:rPr lang="en-US" sz="1200" kern="1200" dirty="0" err="1">
                          <a:effectLst/>
                        </a:rPr>
                        <a:t>hemangiosarcoma</a:t>
                      </a:r>
                      <a:endParaRPr lang="en-US" sz="1200" dirty="0">
                        <a:effectLst/>
                        <a:latin typeface="+mn-lt"/>
                        <a:ea typeface="Times New Roman"/>
                        <a:cs typeface="Times New Roman"/>
                      </a:endParaRPr>
                    </a:p>
                  </a:txBody>
                  <a:tcPr marR="73152"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algn="ctr">
                        <a:spcBef>
                          <a:spcPts val="0"/>
                        </a:spcBef>
                        <a:spcAft>
                          <a:spcPts val="0"/>
                        </a:spcAft>
                      </a:pPr>
                      <a:r>
                        <a:rPr lang="en-US" sz="1200" kern="1200" dirty="0">
                          <a:effectLst/>
                        </a:rPr>
                        <a:t>0</a:t>
                      </a:r>
                      <a:endParaRPr lang="en-US" sz="1200" dirty="0">
                        <a:effectLst/>
                        <a:latin typeface="+mn-lt"/>
                        <a:ea typeface="Times New Roman"/>
                        <a:cs typeface="Times New Roman"/>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algn="ctr">
                        <a:spcBef>
                          <a:spcPts val="0"/>
                        </a:spcBef>
                        <a:spcAft>
                          <a:spcPts val="0"/>
                        </a:spcAft>
                      </a:pPr>
                      <a:r>
                        <a:rPr lang="en-US" sz="1200" kern="1200">
                          <a:effectLst/>
                        </a:rPr>
                        <a:t>1</a:t>
                      </a:r>
                      <a:endParaRPr lang="en-US" sz="1200">
                        <a:effectLst/>
                        <a:latin typeface="+mn-lt"/>
                        <a:ea typeface="Times New Roman"/>
                        <a:cs typeface="Times New Roman"/>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algn="ctr">
                        <a:spcBef>
                          <a:spcPts val="0"/>
                        </a:spcBef>
                        <a:spcAft>
                          <a:spcPts val="0"/>
                        </a:spcAft>
                      </a:pPr>
                      <a:r>
                        <a:rPr lang="en-US" sz="1200" kern="1200">
                          <a:effectLst/>
                        </a:rPr>
                        <a:t>0</a:t>
                      </a:r>
                      <a:endParaRPr lang="en-US" sz="1200">
                        <a:effectLst/>
                        <a:latin typeface="+mn-lt"/>
                        <a:ea typeface="Times New Roman"/>
                        <a:cs typeface="Times New Roman"/>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algn="ctr">
                        <a:spcBef>
                          <a:spcPts val="0"/>
                        </a:spcBef>
                        <a:spcAft>
                          <a:spcPts val="0"/>
                        </a:spcAft>
                      </a:pPr>
                      <a:r>
                        <a:rPr lang="en-US" sz="1200" kern="1200">
                          <a:effectLst/>
                        </a:rPr>
                        <a:t>1</a:t>
                      </a:r>
                      <a:endParaRPr lang="en-US" sz="1200">
                        <a:effectLst/>
                        <a:latin typeface="+mn-lt"/>
                        <a:ea typeface="Times New Roman"/>
                        <a:cs typeface="Times New Roman"/>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algn="ctr">
                        <a:spcBef>
                          <a:spcPts val="0"/>
                        </a:spcBef>
                        <a:spcAft>
                          <a:spcPts val="0"/>
                        </a:spcAft>
                      </a:pPr>
                      <a:r>
                        <a:rPr lang="en-US" sz="1200" kern="1200" dirty="0">
                          <a:effectLst/>
                        </a:rPr>
                        <a:t>0.20</a:t>
                      </a:r>
                      <a:endParaRPr lang="en-US" sz="1200" dirty="0">
                        <a:effectLst/>
                        <a:latin typeface="+mn-lt"/>
                        <a:ea typeface="Times New Roman"/>
                        <a:cs typeface="Times New Roman"/>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r h="271427">
                <a:tc>
                  <a:txBody>
                    <a:bodyPr/>
                    <a:lstStyle/>
                    <a:p>
                      <a:pPr marL="0" marR="0">
                        <a:spcBef>
                          <a:spcPts val="0"/>
                        </a:spcBef>
                        <a:spcAft>
                          <a:spcPts val="0"/>
                        </a:spcAft>
                      </a:pPr>
                      <a:r>
                        <a:rPr lang="en-US" sz="1200" kern="1200" dirty="0">
                          <a:effectLst/>
                        </a:rPr>
                        <a:t>Adrenal cortex, adenoma</a:t>
                      </a:r>
                      <a:endParaRPr lang="en-US" sz="1200" dirty="0">
                        <a:effectLst/>
                        <a:latin typeface="+mn-lt"/>
                        <a:ea typeface="Times New Roman"/>
                        <a:cs typeface="Times New Roman"/>
                      </a:endParaRPr>
                    </a:p>
                  </a:txBody>
                  <a:tcPr marR="73152"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algn="ctr">
                        <a:spcBef>
                          <a:spcPts val="0"/>
                        </a:spcBef>
                        <a:spcAft>
                          <a:spcPts val="0"/>
                        </a:spcAft>
                      </a:pPr>
                      <a:r>
                        <a:rPr lang="en-US" sz="1200" kern="1200" dirty="0">
                          <a:effectLst/>
                        </a:rPr>
                        <a:t>0</a:t>
                      </a:r>
                      <a:endParaRPr lang="en-US" sz="1200" dirty="0">
                        <a:effectLst/>
                        <a:latin typeface="+mn-lt"/>
                        <a:ea typeface="Times New Roman"/>
                        <a:cs typeface="Times New Roman"/>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algn="ctr">
                        <a:spcBef>
                          <a:spcPts val="0"/>
                        </a:spcBef>
                        <a:spcAft>
                          <a:spcPts val="0"/>
                        </a:spcAft>
                      </a:pPr>
                      <a:r>
                        <a:rPr lang="en-US" sz="1200" kern="1200">
                          <a:effectLst/>
                        </a:rPr>
                        <a:t>0</a:t>
                      </a:r>
                      <a:endParaRPr lang="en-US" sz="1200">
                        <a:effectLst/>
                        <a:latin typeface="+mn-lt"/>
                        <a:ea typeface="Times New Roman"/>
                        <a:cs typeface="Times New Roman"/>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algn="ctr">
                        <a:spcBef>
                          <a:spcPts val="0"/>
                        </a:spcBef>
                        <a:spcAft>
                          <a:spcPts val="0"/>
                        </a:spcAft>
                      </a:pPr>
                      <a:r>
                        <a:rPr lang="en-US" sz="1200" kern="1200">
                          <a:effectLst/>
                        </a:rPr>
                        <a:t>0</a:t>
                      </a:r>
                      <a:endParaRPr lang="en-US" sz="1200">
                        <a:effectLst/>
                        <a:latin typeface="+mn-lt"/>
                        <a:ea typeface="Times New Roman"/>
                        <a:cs typeface="Times New Roman"/>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algn="ctr">
                        <a:spcBef>
                          <a:spcPts val="0"/>
                        </a:spcBef>
                        <a:spcAft>
                          <a:spcPts val="0"/>
                        </a:spcAft>
                      </a:pPr>
                      <a:r>
                        <a:rPr lang="en-US" sz="1200" kern="1200">
                          <a:effectLst/>
                        </a:rPr>
                        <a:t>1</a:t>
                      </a:r>
                      <a:endParaRPr lang="en-US" sz="1200">
                        <a:effectLst/>
                        <a:latin typeface="+mn-lt"/>
                        <a:ea typeface="Times New Roman"/>
                        <a:cs typeface="Times New Roman"/>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algn="ctr">
                        <a:spcBef>
                          <a:spcPts val="0"/>
                        </a:spcBef>
                        <a:spcAft>
                          <a:spcPts val="0"/>
                        </a:spcAft>
                      </a:pPr>
                      <a:r>
                        <a:rPr lang="en-US" sz="1200" kern="1200" dirty="0">
                          <a:effectLst/>
                        </a:rPr>
                        <a:t>0.20</a:t>
                      </a:r>
                      <a:endParaRPr lang="en-US" sz="1200" dirty="0">
                        <a:effectLst/>
                        <a:latin typeface="+mn-lt"/>
                        <a:ea typeface="Times New Roman"/>
                        <a:cs typeface="Times New Roman"/>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r h="271427">
                <a:tc>
                  <a:txBody>
                    <a:bodyPr/>
                    <a:lstStyle/>
                    <a:p>
                      <a:pPr marL="0" marR="0">
                        <a:spcBef>
                          <a:spcPts val="0"/>
                        </a:spcBef>
                        <a:spcAft>
                          <a:spcPts val="0"/>
                        </a:spcAft>
                      </a:pPr>
                      <a:r>
                        <a:rPr lang="en-US" sz="1200" kern="1200" dirty="0">
                          <a:effectLst/>
                        </a:rPr>
                        <a:t>PSU, sarcoma</a:t>
                      </a:r>
                      <a:endParaRPr lang="en-US" sz="1200" dirty="0">
                        <a:effectLst/>
                        <a:latin typeface="+mn-lt"/>
                        <a:ea typeface="Times New Roman"/>
                        <a:cs typeface="Times New Roman"/>
                      </a:endParaRPr>
                    </a:p>
                  </a:txBody>
                  <a:tcPr marR="73152"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algn="ctr">
                        <a:spcBef>
                          <a:spcPts val="0"/>
                        </a:spcBef>
                        <a:spcAft>
                          <a:spcPts val="0"/>
                        </a:spcAft>
                      </a:pPr>
                      <a:r>
                        <a:rPr lang="en-US" sz="1200" kern="1200" dirty="0">
                          <a:effectLst/>
                        </a:rPr>
                        <a:t>0</a:t>
                      </a:r>
                      <a:endParaRPr lang="en-US" sz="1200" dirty="0">
                        <a:effectLst/>
                        <a:latin typeface="+mn-lt"/>
                        <a:ea typeface="Times New Roman"/>
                        <a:cs typeface="Times New Roman"/>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algn="ctr">
                        <a:spcBef>
                          <a:spcPts val="0"/>
                        </a:spcBef>
                        <a:spcAft>
                          <a:spcPts val="0"/>
                        </a:spcAft>
                      </a:pPr>
                      <a:r>
                        <a:rPr lang="en-US" sz="1200" kern="1200" dirty="0">
                          <a:effectLst/>
                        </a:rPr>
                        <a:t>0</a:t>
                      </a:r>
                      <a:endParaRPr lang="en-US" sz="1200" dirty="0">
                        <a:effectLst/>
                        <a:latin typeface="+mn-lt"/>
                        <a:ea typeface="Times New Roman"/>
                        <a:cs typeface="Times New Roman"/>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algn="ctr">
                        <a:spcBef>
                          <a:spcPts val="0"/>
                        </a:spcBef>
                        <a:spcAft>
                          <a:spcPts val="0"/>
                        </a:spcAft>
                      </a:pPr>
                      <a:r>
                        <a:rPr lang="en-US" sz="1200" kern="1200">
                          <a:effectLst/>
                        </a:rPr>
                        <a:t>0</a:t>
                      </a:r>
                      <a:endParaRPr lang="en-US" sz="1200">
                        <a:effectLst/>
                        <a:latin typeface="+mn-lt"/>
                        <a:ea typeface="Times New Roman"/>
                        <a:cs typeface="Times New Roman"/>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algn="ctr">
                        <a:spcBef>
                          <a:spcPts val="0"/>
                        </a:spcBef>
                        <a:spcAft>
                          <a:spcPts val="0"/>
                        </a:spcAft>
                      </a:pPr>
                      <a:r>
                        <a:rPr lang="en-US" sz="1200" kern="1200">
                          <a:effectLst/>
                        </a:rPr>
                        <a:t>1</a:t>
                      </a:r>
                      <a:endParaRPr lang="en-US" sz="1200">
                        <a:effectLst/>
                        <a:latin typeface="+mn-lt"/>
                        <a:ea typeface="Times New Roman"/>
                        <a:cs typeface="Times New Roman"/>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algn="ctr">
                        <a:spcBef>
                          <a:spcPts val="0"/>
                        </a:spcBef>
                        <a:spcAft>
                          <a:spcPts val="0"/>
                        </a:spcAft>
                      </a:pPr>
                      <a:r>
                        <a:rPr lang="en-US" sz="1200" kern="1200" dirty="0">
                          <a:effectLst/>
                        </a:rPr>
                        <a:t>0.20</a:t>
                      </a:r>
                      <a:endParaRPr lang="en-US" sz="1200" dirty="0">
                        <a:effectLst/>
                        <a:latin typeface="+mn-lt"/>
                        <a:ea typeface="Times New Roman"/>
                        <a:cs typeface="Times New Roman"/>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r h="271427">
                <a:tc>
                  <a:txBody>
                    <a:bodyPr/>
                    <a:lstStyle/>
                    <a:p>
                      <a:pPr marL="0" marR="0">
                        <a:spcBef>
                          <a:spcPts val="0"/>
                        </a:spcBef>
                        <a:spcAft>
                          <a:spcPts val="0"/>
                        </a:spcAft>
                      </a:pPr>
                      <a:r>
                        <a:rPr lang="en-US" sz="1200" kern="1200" dirty="0">
                          <a:effectLst/>
                        </a:rPr>
                        <a:t>PSU, lymphoma</a:t>
                      </a:r>
                      <a:endParaRPr lang="en-US" sz="1200" dirty="0">
                        <a:effectLst/>
                        <a:latin typeface="+mn-lt"/>
                        <a:ea typeface="Times New Roman"/>
                        <a:cs typeface="Times New Roman"/>
                      </a:endParaRPr>
                    </a:p>
                  </a:txBody>
                  <a:tcPr marR="73152"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algn="ctr">
                        <a:spcBef>
                          <a:spcPts val="0"/>
                        </a:spcBef>
                        <a:spcAft>
                          <a:spcPts val="0"/>
                        </a:spcAft>
                      </a:pPr>
                      <a:r>
                        <a:rPr lang="en-US" sz="1200" kern="1200" dirty="0">
                          <a:effectLst/>
                        </a:rPr>
                        <a:t>7</a:t>
                      </a:r>
                      <a:endParaRPr lang="en-US" sz="1200" dirty="0">
                        <a:effectLst/>
                        <a:latin typeface="+mn-lt"/>
                        <a:ea typeface="Times New Roman"/>
                        <a:cs typeface="Times New Roman"/>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algn="ctr">
                        <a:spcBef>
                          <a:spcPts val="0"/>
                        </a:spcBef>
                        <a:spcAft>
                          <a:spcPts val="0"/>
                        </a:spcAft>
                      </a:pPr>
                      <a:r>
                        <a:rPr lang="en-US" sz="1200" kern="1200" dirty="0">
                          <a:effectLst/>
                        </a:rPr>
                        <a:t>4</a:t>
                      </a:r>
                      <a:endParaRPr lang="en-US" sz="1200" dirty="0">
                        <a:effectLst/>
                        <a:latin typeface="+mn-lt"/>
                        <a:ea typeface="Times New Roman"/>
                        <a:cs typeface="Times New Roman"/>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algn="ctr">
                        <a:spcBef>
                          <a:spcPts val="0"/>
                        </a:spcBef>
                        <a:spcAft>
                          <a:spcPts val="0"/>
                        </a:spcAft>
                      </a:pPr>
                      <a:r>
                        <a:rPr lang="en-US" sz="1200" kern="1200">
                          <a:effectLst/>
                        </a:rPr>
                        <a:t>1</a:t>
                      </a:r>
                      <a:endParaRPr lang="en-US" sz="1200">
                        <a:effectLst/>
                        <a:latin typeface="+mn-lt"/>
                        <a:ea typeface="Times New Roman"/>
                        <a:cs typeface="Times New Roman"/>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algn="ctr">
                        <a:spcBef>
                          <a:spcPts val="0"/>
                        </a:spcBef>
                        <a:spcAft>
                          <a:spcPts val="0"/>
                        </a:spcAft>
                      </a:pPr>
                      <a:r>
                        <a:rPr lang="en-US" sz="1200" kern="1200">
                          <a:effectLst/>
                        </a:rPr>
                        <a:t>6</a:t>
                      </a:r>
                      <a:endParaRPr lang="en-US" sz="1200">
                        <a:effectLst/>
                        <a:latin typeface="+mn-lt"/>
                        <a:ea typeface="Times New Roman"/>
                        <a:cs typeface="Times New Roman"/>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algn="ctr">
                        <a:spcBef>
                          <a:spcPts val="0"/>
                        </a:spcBef>
                        <a:spcAft>
                          <a:spcPts val="0"/>
                        </a:spcAft>
                      </a:pPr>
                      <a:r>
                        <a:rPr lang="en-US" sz="1200" kern="1200" dirty="0">
                          <a:effectLst/>
                        </a:rPr>
                        <a:t>0.24</a:t>
                      </a:r>
                      <a:endParaRPr lang="en-US" sz="1200" dirty="0">
                        <a:effectLst/>
                        <a:latin typeface="+mn-lt"/>
                        <a:ea typeface="Times New Roman"/>
                        <a:cs typeface="Times New Roman"/>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r h="271427">
                <a:tc>
                  <a:txBody>
                    <a:bodyPr/>
                    <a:lstStyle/>
                    <a:p>
                      <a:pPr marL="0" marR="0">
                        <a:spcBef>
                          <a:spcPts val="0"/>
                        </a:spcBef>
                        <a:spcAft>
                          <a:spcPts val="0"/>
                        </a:spcAft>
                      </a:pPr>
                      <a:r>
                        <a:rPr lang="en-US" sz="1200" kern="1200" dirty="0">
                          <a:effectLst/>
                        </a:rPr>
                        <a:t>Lung, adenoma</a:t>
                      </a:r>
                      <a:endParaRPr lang="en-US" sz="1200" dirty="0">
                        <a:effectLst/>
                        <a:latin typeface="+mn-lt"/>
                        <a:ea typeface="Times New Roman"/>
                        <a:cs typeface="Times New Roman"/>
                      </a:endParaRPr>
                    </a:p>
                  </a:txBody>
                  <a:tcPr marR="73152"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algn="ctr">
                        <a:spcBef>
                          <a:spcPts val="0"/>
                        </a:spcBef>
                        <a:spcAft>
                          <a:spcPts val="0"/>
                        </a:spcAft>
                      </a:pPr>
                      <a:r>
                        <a:rPr lang="en-US" sz="1200" kern="1200" dirty="0">
                          <a:effectLst/>
                        </a:rPr>
                        <a:t>16</a:t>
                      </a:r>
                      <a:endParaRPr lang="en-US" sz="1200" dirty="0">
                        <a:effectLst/>
                        <a:latin typeface="+mn-lt"/>
                        <a:ea typeface="Times New Roman"/>
                        <a:cs typeface="Times New Roman"/>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algn="ctr">
                        <a:spcBef>
                          <a:spcPts val="0"/>
                        </a:spcBef>
                        <a:spcAft>
                          <a:spcPts val="0"/>
                        </a:spcAft>
                      </a:pPr>
                      <a:r>
                        <a:rPr lang="en-US" sz="1200" kern="1200" dirty="0">
                          <a:effectLst/>
                        </a:rPr>
                        <a:t>8</a:t>
                      </a:r>
                      <a:endParaRPr lang="en-US" sz="1200" dirty="0">
                        <a:effectLst/>
                        <a:latin typeface="+mn-lt"/>
                        <a:ea typeface="Times New Roman"/>
                        <a:cs typeface="Times New Roman"/>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algn="ctr">
                        <a:spcBef>
                          <a:spcPts val="0"/>
                        </a:spcBef>
                        <a:spcAft>
                          <a:spcPts val="0"/>
                        </a:spcAft>
                      </a:pPr>
                      <a:r>
                        <a:rPr lang="en-US" sz="1200" kern="1200">
                          <a:effectLst/>
                        </a:rPr>
                        <a:t>6</a:t>
                      </a:r>
                      <a:endParaRPr lang="en-US" sz="1200">
                        <a:effectLst/>
                        <a:latin typeface="+mn-lt"/>
                        <a:ea typeface="Times New Roman"/>
                        <a:cs typeface="Times New Roman"/>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algn="ctr">
                        <a:spcBef>
                          <a:spcPts val="0"/>
                        </a:spcBef>
                        <a:spcAft>
                          <a:spcPts val="0"/>
                        </a:spcAft>
                      </a:pPr>
                      <a:r>
                        <a:rPr lang="en-US" sz="1200" kern="1200">
                          <a:effectLst/>
                        </a:rPr>
                        <a:t>11</a:t>
                      </a:r>
                      <a:endParaRPr lang="en-US" sz="1200">
                        <a:effectLst/>
                        <a:latin typeface="+mn-lt"/>
                        <a:ea typeface="Times New Roman"/>
                        <a:cs typeface="Times New Roman"/>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algn="ctr">
                        <a:spcBef>
                          <a:spcPts val="0"/>
                        </a:spcBef>
                        <a:spcAft>
                          <a:spcPts val="0"/>
                        </a:spcAft>
                      </a:pPr>
                      <a:r>
                        <a:rPr lang="en-US" sz="1200" kern="1200" dirty="0">
                          <a:effectLst/>
                        </a:rPr>
                        <a:t>0.24</a:t>
                      </a:r>
                      <a:endParaRPr lang="en-US" sz="1200" dirty="0">
                        <a:effectLst/>
                        <a:latin typeface="+mn-lt"/>
                        <a:ea typeface="Times New Roman"/>
                        <a:cs typeface="Times New Roman"/>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r h="271427">
                <a:tc>
                  <a:txBody>
                    <a:bodyPr/>
                    <a:lstStyle/>
                    <a:p>
                      <a:pPr marL="0" marR="0">
                        <a:spcBef>
                          <a:spcPts val="0"/>
                        </a:spcBef>
                        <a:spcAft>
                          <a:spcPts val="0"/>
                        </a:spcAft>
                      </a:pPr>
                      <a:r>
                        <a:rPr lang="en-US" sz="1200" kern="1200" dirty="0">
                          <a:effectLst/>
                        </a:rPr>
                        <a:t>Liver, hepatocellular adenoma</a:t>
                      </a:r>
                      <a:endParaRPr lang="en-US" sz="1200" dirty="0">
                        <a:effectLst/>
                        <a:latin typeface="+mn-lt"/>
                        <a:ea typeface="Times New Roman"/>
                        <a:cs typeface="Times New Roman"/>
                      </a:endParaRPr>
                    </a:p>
                  </a:txBody>
                  <a:tcPr marR="73152"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algn="ctr">
                        <a:spcBef>
                          <a:spcPts val="0"/>
                        </a:spcBef>
                        <a:spcAft>
                          <a:spcPts val="0"/>
                        </a:spcAft>
                      </a:pPr>
                      <a:r>
                        <a:rPr lang="en-US" sz="1200" kern="1200" dirty="0">
                          <a:effectLst/>
                        </a:rPr>
                        <a:t>12</a:t>
                      </a:r>
                      <a:endParaRPr lang="en-US" sz="1200" dirty="0">
                        <a:effectLst/>
                        <a:latin typeface="+mn-lt"/>
                        <a:ea typeface="Times New Roman"/>
                        <a:cs typeface="Times New Roman"/>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algn="ctr">
                        <a:spcBef>
                          <a:spcPts val="0"/>
                        </a:spcBef>
                        <a:spcAft>
                          <a:spcPts val="0"/>
                        </a:spcAft>
                      </a:pPr>
                      <a:r>
                        <a:rPr lang="en-US" sz="1200" kern="1200" dirty="0">
                          <a:effectLst/>
                        </a:rPr>
                        <a:t>6</a:t>
                      </a:r>
                      <a:endParaRPr lang="en-US" sz="1200" dirty="0">
                        <a:effectLst/>
                        <a:latin typeface="+mn-lt"/>
                        <a:ea typeface="Times New Roman"/>
                        <a:cs typeface="Times New Roman"/>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algn="ctr">
                        <a:spcBef>
                          <a:spcPts val="0"/>
                        </a:spcBef>
                        <a:spcAft>
                          <a:spcPts val="0"/>
                        </a:spcAft>
                      </a:pPr>
                      <a:r>
                        <a:rPr lang="en-US" sz="1200" kern="1200">
                          <a:effectLst/>
                        </a:rPr>
                        <a:t>7</a:t>
                      </a:r>
                      <a:endParaRPr lang="en-US" sz="1200">
                        <a:effectLst/>
                        <a:latin typeface="+mn-lt"/>
                        <a:ea typeface="Times New Roman"/>
                        <a:cs typeface="Times New Roman"/>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algn="ctr">
                        <a:spcBef>
                          <a:spcPts val="0"/>
                        </a:spcBef>
                        <a:spcAft>
                          <a:spcPts val="0"/>
                        </a:spcAft>
                      </a:pPr>
                      <a:r>
                        <a:rPr lang="en-US" sz="1200" kern="1200">
                          <a:effectLst/>
                        </a:rPr>
                        <a:t>6</a:t>
                      </a:r>
                      <a:endParaRPr lang="en-US" sz="1200">
                        <a:effectLst/>
                        <a:latin typeface="+mn-lt"/>
                        <a:ea typeface="Times New Roman"/>
                        <a:cs typeface="Times New Roman"/>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algn="ctr">
                        <a:spcBef>
                          <a:spcPts val="0"/>
                        </a:spcBef>
                        <a:spcAft>
                          <a:spcPts val="0"/>
                        </a:spcAft>
                      </a:pPr>
                      <a:r>
                        <a:rPr lang="en-US" sz="1200" kern="1200" dirty="0">
                          <a:effectLst/>
                        </a:rPr>
                        <a:t>0.49</a:t>
                      </a:r>
                      <a:endParaRPr lang="en-US" sz="1200" dirty="0">
                        <a:effectLst/>
                        <a:latin typeface="+mn-lt"/>
                        <a:ea typeface="Times New Roman"/>
                        <a:cs typeface="Times New Roman"/>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r h="271427">
                <a:tc>
                  <a:txBody>
                    <a:bodyPr/>
                    <a:lstStyle/>
                    <a:p>
                      <a:pPr marL="0" marR="0">
                        <a:spcBef>
                          <a:spcPts val="0"/>
                        </a:spcBef>
                        <a:spcAft>
                          <a:spcPts val="0"/>
                        </a:spcAft>
                      </a:pPr>
                      <a:r>
                        <a:rPr lang="en-US" sz="1200" kern="1200" dirty="0">
                          <a:effectLst/>
                        </a:rPr>
                        <a:t>Liver, </a:t>
                      </a:r>
                      <a:r>
                        <a:rPr lang="en-US" sz="1200" kern="1200" dirty="0" err="1">
                          <a:effectLst/>
                        </a:rPr>
                        <a:t>hemangiosarcoma</a:t>
                      </a:r>
                      <a:endParaRPr lang="en-US" sz="1200" dirty="0">
                        <a:effectLst/>
                        <a:latin typeface="+mn-lt"/>
                        <a:ea typeface="Times New Roman"/>
                        <a:cs typeface="Times New Roman"/>
                      </a:endParaRPr>
                    </a:p>
                  </a:txBody>
                  <a:tcPr marR="73152"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algn="ctr">
                        <a:spcBef>
                          <a:spcPts val="0"/>
                        </a:spcBef>
                        <a:spcAft>
                          <a:spcPts val="0"/>
                        </a:spcAft>
                      </a:pPr>
                      <a:r>
                        <a:rPr lang="en-US" sz="1200" kern="1200" dirty="0">
                          <a:effectLst/>
                        </a:rPr>
                        <a:t>2</a:t>
                      </a:r>
                      <a:endParaRPr lang="en-US" sz="1200" dirty="0">
                        <a:effectLst/>
                        <a:latin typeface="+mn-lt"/>
                        <a:ea typeface="Times New Roman"/>
                        <a:cs typeface="Times New Roman"/>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algn="ctr">
                        <a:spcBef>
                          <a:spcPts val="0"/>
                        </a:spcBef>
                        <a:spcAft>
                          <a:spcPts val="0"/>
                        </a:spcAft>
                      </a:pPr>
                      <a:r>
                        <a:rPr lang="en-US" sz="1200" kern="1200" dirty="0">
                          <a:effectLst/>
                        </a:rPr>
                        <a:t>0</a:t>
                      </a:r>
                      <a:endParaRPr lang="en-US" sz="1200" dirty="0">
                        <a:effectLst/>
                        <a:latin typeface="+mn-lt"/>
                        <a:ea typeface="Times New Roman"/>
                        <a:cs typeface="Times New Roman"/>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algn="ctr">
                        <a:spcBef>
                          <a:spcPts val="0"/>
                        </a:spcBef>
                        <a:spcAft>
                          <a:spcPts val="0"/>
                        </a:spcAft>
                      </a:pPr>
                      <a:r>
                        <a:rPr lang="en-US" sz="1200" kern="1200">
                          <a:effectLst/>
                        </a:rPr>
                        <a:t>0</a:t>
                      </a:r>
                      <a:endParaRPr lang="en-US" sz="1200">
                        <a:effectLst/>
                        <a:latin typeface="+mn-lt"/>
                        <a:ea typeface="Times New Roman"/>
                        <a:cs typeface="Times New Roman"/>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algn="ctr">
                        <a:spcBef>
                          <a:spcPts val="0"/>
                        </a:spcBef>
                        <a:spcAft>
                          <a:spcPts val="0"/>
                        </a:spcAft>
                      </a:pPr>
                      <a:r>
                        <a:rPr lang="en-US" sz="1200" kern="1200">
                          <a:effectLst/>
                        </a:rPr>
                        <a:t>1</a:t>
                      </a:r>
                      <a:endParaRPr lang="en-US" sz="1200">
                        <a:effectLst/>
                        <a:latin typeface="+mn-lt"/>
                        <a:ea typeface="Times New Roman"/>
                        <a:cs typeface="Times New Roman"/>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algn="ctr">
                        <a:spcBef>
                          <a:spcPts val="0"/>
                        </a:spcBef>
                        <a:spcAft>
                          <a:spcPts val="0"/>
                        </a:spcAft>
                      </a:pPr>
                      <a:r>
                        <a:rPr lang="en-US" sz="1200" kern="1200" dirty="0">
                          <a:effectLst/>
                        </a:rPr>
                        <a:t>0.50</a:t>
                      </a:r>
                      <a:endParaRPr lang="en-US" sz="1200" dirty="0">
                        <a:effectLst/>
                        <a:latin typeface="+mn-lt"/>
                        <a:ea typeface="Times New Roman"/>
                        <a:cs typeface="Times New Roman"/>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r h="271427">
                <a:tc>
                  <a:txBody>
                    <a:bodyPr/>
                    <a:lstStyle/>
                    <a:p>
                      <a:pPr marL="0" marR="0">
                        <a:spcBef>
                          <a:spcPts val="0"/>
                        </a:spcBef>
                        <a:spcAft>
                          <a:spcPts val="0"/>
                        </a:spcAft>
                      </a:pPr>
                      <a:r>
                        <a:rPr lang="en-US" sz="1200" kern="1200" dirty="0" err="1">
                          <a:effectLst/>
                        </a:rPr>
                        <a:t>Harderian</a:t>
                      </a:r>
                      <a:r>
                        <a:rPr lang="en-US" sz="1200" kern="1200" dirty="0">
                          <a:effectLst/>
                        </a:rPr>
                        <a:t> gland, adenoma</a:t>
                      </a:r>
                      <a:endParaRPr lang="en-US" sz="1200" dirty="0">
                        <a:effectLst/>
                        <a:latin typeface="+mn-lt"/>
                        <a:ea typeface="Times New Roman"/>
                        <a:cs typeface="Times New Roman"/>
                      </a:endParaRPr>
                    </a:p>
                  </a:txBody>
                  <a:tcPr marR="73152"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algn="ctr">
                        <a:spcBef>
                          <a:spcPts val="0"/>
                        </a:spcBef>
                        <a:spcAft>
                          <a:spcPts val="0"/>
                        </a:spcAft>
                      </a:pPr>
                      <a:r>
                        <a:rPr lang="en-US" sz="1200" kern="1200" dirty="0">
                          <a:effectLst/>
                        </a:rPr>
                        <a:t>2</a:t>
                      </a:r>
                      <a:endParaRPr lang="en-US" sz="1200" dirty="0">
                        <a:effectLst/>
                        <a:latin typeface="+mn-lt"/>
                        <a:ea typeface="Times New Roman"/>
                        <a:cs typeface="Times New Roman"/>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algn="ctr">
                        <a:spcBef>
                          <a:spcPts val="0"/>
                        </a:spcBef>
                        <a:spcAft>
                          <a:spcPts val="0"/>
                        </a:spcAft>
                      </a:pPr>
                      <a:r>
                        <a:rPr lang="en-US" sz="1200" kern="1200" dirty="0">
                          <a:effectLst/>
                        </a:rPr>
                        <a:t>0</a:t>
                      </a:r>
                      <a:endParaRPr lang="en-US" sz="1200" dirty="0">
                        <a:effectLst/>
                        <a:latin typeface="+mn-lt"/>
                        <a:ea typeface="Times New Roman"/>
                        <a:cs typeface="Times New Roman"/>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algn="ctr">
                        <a:spcBef>
                          <a:spcPts val="0"/>
                        </a:spcBef>
                        <a:spcAft>
                          <a:spcPts val="0"/>
                        </a:spcAft>
                      </a:pPr>
                      <a:r>
                        <a:rPr lang="en-US" sz="1200" kern="1200" dirty="0">
                          <a:effectLst/>
                        </a:rPr>
                        <a:t>0</a:t>
                      </a:r>
                      <a:endParaRPr lang="en-US" sz="1200" dirty="0">
                        <a:effectLst/>
                        <a:latin typeface="+mn-lt"/>
                        <a:ea typeface="Times New Roman"/>
                        <a:cs typeface="Times New Roman"/>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algn="ctr">
                        <a:spcBef>
                          <a:spcPts val="0"/>
                        </a:spcBef>
                        <a:spcAft>
                          <a:spcPts val="0"/>
                        </a:spcAft>
                      </a:pPr>
                      <a:r>
                        <a:rPr lang="en-US" sz="1200" kern="1200">
                          <a:effectLst/>
                        </a:rPr>
                        <a:t>1</a:t>
                      </a:r>
                      <a:endParaRPr lang="en-US" sz="1200">
                        <a:effectLst/>
                        <a:latin typeface="+mn-lt"/>
                        <a:ea typeface="Times New Roman"/>
                        <a:cs typeface="Times New Roman"/>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algn="ctr">
                        <a:spcBef>
                          <a:spcPts val="0"/>
                        </a:spcBef>
                        <a:spcAft>
                          <a:spcPts val="0"/>
                        </a:spcAft>
                      </a:pPr>
                      <a:r>
                        <a:rPr lang="en-US" sz="1200" kern="1200" dirty="0">
                          <a:effectLst/>
                        </a:rPr>
                        <a:t>0.50</a:t>
                      </a:r>
                      <a:endParaRPr lang="en-US" sz="1200" dirty="0">
                        <a:effectLst/>
                        <a:latin typeface="+mn-lt"/>
                        <a:ea typeface="Times New Roman"/>
                        <a:cs typeface="Times New Roman"/>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r h="271427">
                <a:tc>
                  <a:txBody>
                    <a:bodyPr/>
                    <a:lstStyle/>
                    <a:p>
                      <a:pPr marL="0" marR="0">
                        <a:spcBef>
                          <a:spcPts val="0"/>
                        </a:spcBef>
                        <a:spcAft>
                          <a:spcPts val="0"/>
                        </a:spcAft>
                      </a:pPr>
                      <a:r>
                        <a:rPr lang="en-US" sz="1200" kern="1200" dirty="0">
                          <a:effectLst/>
                        </a:rPr>
                        <a:t>Skin, fibroma</a:t>
                      </a:r>
                      <a:endParaRPr lang="en-US" sz="1200" dirty="0">
                        <a:effectLst/>
                        <a:latin typeface="+mn-lt"/>
                        <a:ea typeface="Times New Roman"/>
                        <a:cs typeface="Times New Roman"/>
                      </a:endParaRPr>
                    </a:p>
                  </a:txBody>
                  <a:tcPr marR="73152"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algn="ctr">
                        <a:spcBef>
                          <a:spcPts val="0"/>
                        </a:spcBef>
                        <a:spcAft>
                          <a:spcPts val="0"/>
                        </a:spcAft>
                      </a:pPr>
                      <a:r>
                        <a:rPr lang="en-US" sz="1200" kern="1200" dirty="0">
                          <a:effectLst/>
                        </a:rPr>
                        <a:t>1</a:t>
                      </a:r>
                      <a:endParaRPr lang="en-US" sz="1200" dirty="0">
                        <a:effectLst/>
                        <a:latin typeface="+mn-lt"/>
                        <a:ea typeface="Times New Roman"/>
                        <a:cs typeface="Times New Roman"/>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algn="ctr">
                        <a:spcBef>
                          <a:spcPts val="0"/>
                        </a:spcBef>
                        <a:spcAft>
                          <a:spcPts val="0"/>
                        </a:spcAft>
                      </a:pPr>
                      <a:r>
                        <a:rPr lang="en-US" sz="1200" kern="1200" dirty="0">
                          <a:effectLst/>
                        </a:rPr>
                        <a:t>0</a:t>
                      </a:r>
                      <a:endParaRPr lang="en-US" sz="1200" dirty="0">
                        <a:effectLst/>
                        <a:latin typeface="+mn-lt"/>
                        <a:ea typeface="Times New Roman"/>
                        <a:cs typeface="Times New Roman"/>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algn="ctr">
                        <a:spcBef>
                          <a:spcPts val="0"/>
                        </a:spcBef>
                        <a:spcAft>
                          <a:spcPts val="0"/>
                        </a:spcAft>
                      </a:pPr>
                      <a:r>
                        <a:rPr lang="en-US" sz="1200" kern="1200" dirty="0">
                          <a:effectLst/>
                        </a:rPr>
                        <a:t>1</a:t>
                      </a:r>
                      <a:endParaRPr lang="en-US" sz="1200" dirty="0">
                        <a:effectLst/>
                        <a:latin typeface="+mn-lt"/>
                        <a:ea typeface="Times New Roman"/>
                        <a:cs typeface="Times New Roman"/>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algn="ctr">
                        <a:spcBef>
                          <a:spcPts val="0"/>
                        </a:spcBef>
                        <a:spcAft>
                          <a:spcPts val="0"/>
                        </a:spcAft>
                      </a:pPr>
                      <a:r>
                        <a:rPr lang="en-US" sz="1200" kern="1200">
                          <a:effectLst/>
                        </a:rPr>
                        <a:t>0</a:t>
                      </a:r>
                      <a:endParaRPr lang="en-US" sz="1200">
                        <a:effectLst/>
                        <a:latin typeface="+mn-lt"/>
                        <a:ea typeface="Times New Roman"/>
                        <a:cs typeface="Times New Roman"/>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algn="ctr">
                        <a:spcBef>
                          <a:spcPts val="0"/>
                        </a:spcBef>
                        <a:spcAft>
                          <a:spcPts val="0"/>
                        </a:spcAft>
                      </a:pPr>
                      <a:r>
                        <a:rPr lang="en-US" sz="1200" kern="1200" dirty="0">
                          <a:effectLst/>
                        </a:rPr>
                        <a:t>0.50</a:t>
                      </a:r>
                      <a:endParaRPr lang="en-US" sz="1200" dirty="0">
                        <a:effectLst/>
                        <a:latin typeface="+mn-lt"/>
                        <a:ea typeface="Times New Roman"/>
                        <a:cs typeface="Times New Roman"/>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r h="271427">
                <a:tc>
                  <a:txBody>
                    <a:bodyPr/>
                    <a:lstStyle/>
                    <a:p>
                      <a:pPr marL="0" marR="0">
                        <a:spcBef>
                          <a:spcPts val="0"/>
                        </a:spcBef>
                        <a:spcAft>
                          <a:spcPts val="0"/>
                        </a:spcAft>
                      </a:pPr>
                      <a:r>
                        <a:rPr lang="en-US" sz="1200" kern="1200" dirty="0">
                          <a:effectLst/>
                        </a:rPr>
                        <a:t>Thyroid, follicular cell carcinoma</a:t>
                      </a:r>
                      <a:endParaRPr lang="en-US" sz="1200" dirty="0">
                        <a:effectLst/>
                        <a:latin typeface="+mn-lt"/>
                        <a:ea typeface="Times New Roman"/>
                        <a:cs typeface="Times New Roman"/>
                      </a:endParaRPr>
                    </a:p>
                  </a:txBody>
                  <a:tcPr marR="73152"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algn="ctr">
                        <a:spcBef>
                          <a:spcPts val="0"/>
                        </a:spcBef>
                        <a:spcAft>
                          <a:spcPts val="0"/>
                        </a:spcAft>
                      </a:pPr>
                      <a:r>
                        <a:rPr lang="en-US" sz="1200" kern="1200" dirty="0">
                          <a:effectLst/>
                        </a:rPr>
                        <a:t>1</a:t>
                      </a:r>
                      <a:endParaRPr lang="en-US" sz="1200" dirty="0">
                        <a:effectLst/>
                        <a:latin typeface="+mn-lt"/>
                        <a:ea typeface="Times New Roman"/>
                        <a:cs typeface="Times New Roman"/>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algn="ctr">
                        <a:spcBef>
                          <a:spcPts val="0"/>
                        </a:spcBef>
                        <a:spcAft>
                          <a:spcPts val="0"/>
                        </a:spcAft>
                      </a:pPr>
                      <a:r>
                        <a:rPr lang="en-US" sz="1200" kern="1200" dirty="0">
                          <a:effectLst/>
                        </a:rPr>
                        <a:t>0</a:t>
                      </a:r>
                      <a:endParaRPr lang="en-US" sz="1200" dirty="0">
                        <a:effectLst/>
                        <a:latin typeface="+mn-lt"/>
                        <a:ea typeface="Times New Roman"/>
                        <a:cs typeface="Times New Roman"/>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algn="ctr">
                        <a:spcBef>
                          <a:spcPts val="0"/>
                        </a:spcBef>
                        <a:spcAft>
                          <a:spcPts val="0"/>
                        </a:spcAft>
                      </a:pPr>
                      <a:r>
                        <a:rPr lang="en-US" sz="1200" kern="1200" dirty="0">
                          <a:effectLst/>
                        </a:rPr>
                        <a:t>1</a:t>
                      </a:r>
                      <a:endParaRPr lang="en-US" sz="1200" dirty="0">
                        <a:effectLst/>
                        <a:latin typeface="+mn-lt"/>
                        <a:ea typeface="Times New Roman"/>
                        <a:cs typeface="Times New Roman"/>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algn="ctr">
                        <a:spcBef>
                          <a:spcPts val="0"/>
                        </a:spcBef>
                        <a:spcAft>
                          <a:spcPts val="0"/>
                        </a:spcAft>
                      </a:pPr>
                      <a:r>
                        <a:rPr lang="en-US" sz="1200" kern="1200">
                          <a:effectLst/>
                        </a:rPr>
                        <a:t>0</a:t>
                      </a:r>
                      <a:endParaRPr lang="en-US" sz="1200">
                        <a:effectLst/>
                        <a:latin typeface="+mn-lt"/>
                        <a:ea typeface="Times New Roman"/>
                        <a:cs typeface="Times New Roman"/>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algn="ctr">
                        <a:spcBef>
                          <a:spcPts val="0"/>
                        </a:spcBef>
                        <a:spcAft>
                          <a:spcPts val="0"/>
                        </a:spcAft>
                      </a:pPr>
                      <a:r>
                        <a:rPr lang="en-US" sz="1200" kern="1200" dirty="0">
                          <a:effectLst/>
                        </a:rPr>
                        <a:t>0.50</a:t>
                      </a:r>
                      <a:endParaRPr lang="en-US" sz="1200" dirty="0">
                        <a:effectLst/>
                        <a:latin typeface="+mn-lt"/>
                        <a:ea typeface="Times New Roman"/>
                        <a:cs typeface="Times New Roman"/>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r h="271427">
                <a:tc>
                  <a:txBody>
                    <a:bodyPr/>
                    <a:lstStyle/>
                    <a:p>
                      <a:pPr marL="0" marR="0">
                        <a:spcBef>
                          <a:spcPts val="0"/>
                        </a:spcBef>
                        <a:spcAft>
                          <a:spcPts val="0"/>
                        </a:spcAft>
                      </a:pPr>
                      <a:r>
                        <a:rPr lang="en-US" sz="1200" kern="1200" dirty="0">
                          <a:effectLst/>
                        </a:rPr>
                        <a:t>PSU, leukemia</a:t>
                      </a:r>
                      <a:endParaRPr lang="en-US" sz="1200" dirty="0">
                        <a:effectLst/>
                        <a:latin typeface="+mn-lt"/>
                        <a:ea typeface="Times New Roman"/>
                        <a:cs typeface="Times New Roman"/>
                      </a:endParaRPr>
                    </a:p>
                  </a:txBody>
                  <a:tcPr marR="73152"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algn="ctr">
                        <a:spcBef>
                          <a:spcPts val="0"/>
                        </a:spcBef>
                        <a:spcAft>
                          <a:spcPts val="0"/>
                        </a:spcAft>
                      </a:pPr>
                      <a:r>
                        <a:rPr lang="en-US" sz="1200" kern="1200" dirty="0">
                          <a:effectLst/>
                        </a:rPr>
                        <a:t>5</a:t>
                      </a:r>
                      <a:endParaRPr lang="en-US" sz="1200" dirty="0">
                        <a:effectLst/>
                        <a:latin typeface="+mn-lt"/>
                        <a:ea typeface="Times New Roman"/>
                        <a:cs typeface="Times New Roman"/>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algn="ctr">
                        <a:spcBef>
                          <a:spcPts val="0"/>
                        </a:spcBef>
                        <a:spcAft>
                          <a:spcPts val="0"/>
                        </a:spcAft>
                      </a:pPr>
                      <a:r>
                        <a:rPr lang="en-US" sz="1200" kern="1200" dirty="0">
                          <a:effectLst/>
                        </a:rPr>
                        <a:t>2</a:t>
                      </a:r>
                      <a:endParaRPr lang="en-US" sz="1200" dirty="0">
                        <a:effectLst/>
                        <a:latin typeface="+mn-lt"/>
                        <a:ea typeface="Times New Roman"/>
                        <a:cs typeface="Times New Roman"/>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algn="ctr">
                        <a:spcBef>
                          <a:spcPts val="0"/>
                        </a:spcBef>
                        <a:spcAft>
                          <a:spcPts val="0"/>
                        </a:spcAft>
                      </a:pPr>
                      <a:r>
                        <a:rPr lang="en-US" sz="1200" kern="1200" dirty="0">
                          <a:effectLst/>
                        </a:rPr>
                        <a:t>2</a:t>
                      </a:r>
                      <a:endParaRPr lang="en-US" sz="1200" dirty="0">
                        <a:effectLst/>
                        <a:latin typeface="+mn-lt"/>
                        <a:ea typeface="Times New Roman"/>
                        <a:cs typeface="Times New Roman"/>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algn="ctr">
                        <a:spcBef>
                          <a:spcPts val="0"/>
                        </a:spcBef>
                        <a:spcAft>
                          <a:spcPts val="0"/>
                        </a:spcAft>
                      </a:pPr>
                      <a:r>
                        <a:rPr lang="en-US" sz="1200" kern="1200">
                          <a:effectLst/>
                        </a:rPr>
                        <a:t>2</a:t>
                      </a:r>
                      <a:endParaRPr lang="en-US" sz="1200">
                        <a:effectLst/>
                        <a:latin typeface="+mn-lt"/>
                        <a:ea typeface="Times New Roman"/>
                        <a:cs typeface="Times New Roman"/>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algn="ctr">
                        <a:spcBef>
                          <a:spcPts val="0"/>
                        </a:spcBef>
                        <a:spcAft>
                          <a:spcPts val="0"/>
                        </a:spcAft>
                      </a:pPr>
                      <a:r>
                        <a:rPr lang="en-US" sz="1200" kern="1200" dirty="0">
                          <a:effectLst/>
                        </a:rPr>
                        <a:t>0.44N</a:t>
                      </a:r>
                      <a:endParaRPr lang="en-US" sz="1200" dirty="0">
                        <a:effectLst/>
                        <a:latin typeface="+mn-lt"/>
                        <a:ea typeface="Times New Roman"/>
                        <a:cs typeface="Times New Roman"/>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r h="271427">
                <a:tc>
                  <a:txBody>
                    <a:bodyPr/>
                    <a:lstStyle/>
                    <a:p>
                      <a:pPr marL="0" marR="0">
                        <a:spcBef>
                          <a:spcPts val="0"/>
                        </a:spcBef>
                        <a:spcAft>
                          <a:spcPts val="0"/>
                        </a:spcAft>
                      </a:pPr>
                      <a:r>
                        <a:rPr lang="en-US" sz="1200" kern="1200" dirty="0">
                          <a:effectLst/>
                        </a:rPr>
                        <a:t>Lung, adenocarcinoma</a:t>
                      </a:r>
                      <a:endParaRPr lang="en-US" sz="1200" dirty="0">
                        <a:effectLst/>
                        <a:latin typeface="+mn-lt"/>
                        <a:ea typeface="Times New Roman"/>
                        <a:cs typeface="Times New Roman"/>
                      </a:endParaRPr>
                    </a:p>
                  </a:txBody>
                  <a:tcPr marR="73152"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algn="ctr">
                        <a:spcBef>
                          <a:spcPts val="0"/>
                        </a:spcBef>
                        <a:spcAft>
                          <a:spcPts val="0"/>
                        </a:spcAft>
                      </a:pPr>
                      <a:r>
                        <a:rPr lang="en-US" sz="1200" kern="1200" dirty="0">
                          <a:effectLst/>
                        </a:rPr>
                        <a:t>0</a:t>
                      </a:r>
                      <a:endParaRPr lang="en-US" sz="1200" dirty="0">
                        <a:effectLst/>
                        <a:latin typeface="+mn-lt"/>
                        <a:ea typeface="Times New Roman"/>
                        <a:cs typeface="Times New Roman"/>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algn="ctr">
                        <a:spcBef>
                          <a:spcPts val="0"/>
                        </a:spcBef>
                        <a:spcAft>
                          <a:spcPts val="0"/>
                        </a:spcAft>
                      </a:pPr>
                      <a:r>
                        <a:rPr lang="en-US" sz="1200" kern="1200" dirty="0">
                          <a:effectLst/>
                        </a:rPr>
                        <a:t>3</a:t>
                      </a:r>
                      <a:endParaRPr lang="en-US" sz="1200" dirty="0">
                        <a:effectLst/>
                        <a:latin typeface="+mn-lt"/>
                        <a:ea typeface="Times New Roman"/>
                        <a:cs typeface="Times New Roman"/>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algn="ctr">
                        <a:spcBef>
                          <a:spcPts val="0"/>
                        </a:spcBef>
                        <a:spcAft>
                          <a:spcPts val="0"/>
                        </a:spcAft>
                      </a:pPr>
                      <a:r>
                        <a:rPr lang="en-US" sz="1200" kern="1200" dirty="0">
                          <a:effectLst/>
                        </a:rPr>
                        <a:t>0</a:t>
                      </a:r>
                      <a:endParaRPr lang="en-US" sz="1200" dirty="0">
                        <a:effectLst/>
                        <a:latin typeface="+mn-lt"/>
                        <a:ea typeface="Times New Roman"/>
                        <a:cs typeface="Times New Roman"/>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algn="ctr">
                        <a:spcBef>
                          <a:spcPts val="0"/>
                        </a:spcBef>
                        <a:spcAft>
                          <a:spcPts val="0"/>
                        </a:spcAft>
                      </a:pPr>
                      <a:r>
                        <a:rPr lang="en-US" sz="1200" kern="1200">
                          <a:effectLst/>
                        </a:rPr>
                        <a:t>0</a:t>
                      </a:r>
                      <a:endParaRPr lang="en-US" sz="1200">
                        <a:effectLst/>
                        <a:latin typeface="+mn-lt"/>
                        <a:ea typeface="Times New Roman"/>
                        <a:cs typeface="Times New Roman"/>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algn="ctr">
                        <a:spcBef>
                          <a:spcPts val="0"/>
                        </a:spcBef>
                        <a:spcAft>
                          <a:spcPts val="0"/>
                        </a:spcAft>
                      </a:pPr>
                      <a:r>
                        <a:rPr lang="en-US" sz="1200" kern="1200" dirty="0">
                          <a:effectLst/>
                        </a:rPr>
                        <a:t>0.41N</a:t>
                      </a:r>
                      <a:endParaRPr lang="en-US" sz="1200" dirty="0">
                        <a:effectLst/>
                        <a:latin typeface="+mn-lt"/>
                        <a:ea typeface="Times New Roman"/>
                        <a:cs typeface="Times New Roman"/>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r h="271427">
                <a:tc>
                  <a:txBody>
                    <a:bodyPr/>
                    <a:lstStyle/>
                    <a:p>
                      <a:pPr marL="0" marR="0">
                        <a:spcBef>
                          <a:spcPts val="0"/>
                        </a:spcBef>
                        <a:spcAft>
                          <a:spcPts val="0"/>
                        </a:spcAft>
                      </a:pPr>
                      <a:r>
                        <a:rPr lang="en-US" sz="1200" kern="1200" dirty="0">
                          <a:effectLst/>
                        </a:rPr>
                        <a:t>Testes, interstitial cell tumor</a:t>
                      </a:r>
                      <a:endParaRPr lang="en-US" sz="1200" dirty="0">
                        <a:effectLst/>
                        <a:latin typeface="+mn-lt"/>
                        <a:ea typeface="Times New Roman"/>
                        <a:cs typeface="Times New Roman"/>
                      </a:endParaRPr>
                    </a:p>
                  </a:txBody>
                  <a:tcPr marR="73152"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algn="ctr">
                        <a:spcBef>
                          <a:spcPts val="0"/>
                        </a:spcBef>
                        <a:spcAft>
                          <a:spcPts val="0"/>
                        </a:spcAft>
                      </a:pPr>
                      <a:r>
                        <a:rPr lang="en-US" sz="1200" kern="1200" dirty="0">
                          <a:effectLst/>
                        </a:rPr>
                        <a:t>1</a:t>
                      </a:r>
                      <a:endParaRPr lang="en-US" sz="1200" dirty="0">
                        <a:effectLst/>
                        <a:latin typeface="+mn-lt"/>
                        <a:ea typeface="Times New Roman"/>
                        <a:cs typeface="Times New Roman"/>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algn="ctr">
                        <a:spcBef>
                          <a:spcPts val="0"/>
                        </a:spcBef>
                        <a:spcAft>
                          <a:spcPts val="0"/>
                        </a:spcAft>
                      </a:pPr>
                      <a:r>
                        <a:rPr lang="en-US" sz="1200" kern="1200" dirty="0">
                          <a:effectLst/>
                        </a:rPr>
                        <a:t>1</a:t>
                      </a:r>
                      <a:endParaRPr lang="en-US" sz="1200" dirty="0">
                        <a:effectLst/>
                        <a:latin typeface="+mn-lt"/>
                        <a:ea typeface="Times New Roman"/>
                        <a:cs typeface="Times New Roman"/>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algn="ctr">
                        <a:spcBef>
                          <a:spcPts val="0"/>
                        </a:spcBef>
                        <a:spcAft>
                          <a:spcPts val="0"/>
                        </a:spcAft>
                      </a:pPr>
                      <a:r>
                        <a:rPr lang="en-US" sz="1200" kern="1200" dirty="0">
                          <a:effectLst/>
                        </a:rPr>
                        <a:t>1</a:t>
                      </a:r>
                      <a:endParaRPr lang="en-US" sz="1200" dirty="0">
                        <a:effectLst/>
                        <a:latin typeface="+mn-lt"/>
                        <a:ea typeface="Times New Roman"/>
                        <a:cs typeface="Times New Roman"/>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algn="ctr">
                        <a:spcBef>
                          <a:spcPts val="0"/>
                        </a:spcBef>
                        <a:spcAft>
                          <a:spcPts val="0"/>
                        </a:spcAft>
                      </a:pPr>
                      <a:r>
                        <a:rPr lang="en-US" sz="1200" kern="1200">
                          <a:effectLst/>
                        </a:rPr>
                        <a:t>0</a:t>
                      </a:r>
                      <a:endParaRPr lang="en-US" sz="1200">
                        <a:effectLst/>
                        <a:latin typeface="+mn-lt"/>
                        <a:ea typeface="Times New Roman"/>
                        <a:cs typeface="Times New Roman"/>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algn="ctr">
                        <a:spcBef>
                          <a:spcPts val="0"/>
                        </a:spcBef>
                        <a:spcAft>
                          <a:spcPts val="0"/>
                        </a:spcAft>
                      </a:pPr>
                      <a:r>
                        <a:rPr lang="en-US" sz="1200" kern="1200" dirty="0">
                          <a:effectLst/>
                        </a:rPr>
                        <a:t>0.41N</a:t>
                      </a:r>
                      <a:endParaRPr lang="en-US" sz="1200" dirty="0">
                        <a:effectLst/>
                        <a:latin typeface="+mn-lt"/>
                        <a:ea typeface="Times New Roman"/>
                        <a:cs typeface="Times New Roman"/>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r h="271427">
                <a:tc>
                  <a:txBody>
                    <a:bodyPr/>
                    <a:lstStyle/>
                    <a:p>
                      <a:pPr marL="0" marR="0">
                        <a:spcBef>
                          <a:spcPts val="0"/>
                        </a:spcBef>
                        <a:spcAft>
                          <a:spcPts val="650"/>
                        </a:spcAft>
                      </a:pPr>
                      <a:r>
                        <a:rPr lang="en-US" sz="1200" kern="1200" dirty="0">
                          <a:effectLst/>
                        </a:rPr>
                        <a:t>Stomach, papilloma</a:t>
                      </a:r>
                      <a:endParaRPr lang="en-US" sz="1200" dirty="0">
                        <a:effectLst/>
                        <a:latin typeface="+mn-lt"/>
                        <a:ea typeface="Times New Roman"/>
                        <a:cs typeface="Times New Roman"/>
                      </a:endParaRPr>
                    </a:p>
                  </a:txBody>
                  <a:tcPr marR="73152"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algn="ctr">
                        <a:spcBef>
                          <a:spcPts val="0"/>
                        </a:spcBef>
                        <a:spcAft>
                          <a:spcPts val="650"/>
                        </a:spcAft>
                      </a:pPr>
                      <a:r>
                        <a:rPr lang="en-US" sz="1200" kern="1200" dirty="0">
                          <a:effectLst/>
                        </a:rPr>
                        <a:t>2</a:t>
                      </a:r>
                      <a:endParaRPr lang="en-US" sz="1200" dirty="0">
                        <a:effectLst/>
                        <a:latin typeface="+mn-lt"/>
                        <a:ea typeface="Times New Roman"/>
                        <a:cs typeface="Times New Roman"/>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algn="ctr">
                        <a:spcBef>
                          <a:spcPts val="0"/>
                        </a:spcBef>
                        <a:spcAft>
                          <a:spcPts val="650"/>
                        </a:spcAft>
                      </a:pPr>
                      <a:r>
                        <a:rPr lang="en-US" sz="1200" kern="1200" dirty="0">
                          <a:effectLst/>
                        </a:rPr>
                        <a:t>0</a:t>
                      </a:r>
                      <a:endParaRPr lang="en-US" sz="1200" dirty="0">
                        <a:effectLst/>
                        <a:latin typeface="+mn-lt"/>
                        <a:ea typeface="Times New Roman"/>
                        <a:cs typeface="Times New Roman"/>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algn="ctr">
                        <a:spcBef>
                          <a:spcPts val="0"/>
                        </a:spcBef>
                        <a:spcAft>
                          <a:spcPts val="650"/>
                        </a:spcAft>
                      </a:pPr>
                      <a:r>
                        <a:rPr lang="en-US" sz="1200" kern="1200" dirty="0">
                          <a:effectLst/>
                        </a:rPr>
                        <a:t>0</a:t>
                      </a:r>
                      <a:endParaRPr lang="en-US" sz="1200" dirty="0">
                        <a:effectLst/>
                        <a:latin typeface="+mn-lt"/>
                        <a:ea typeface="Times New Roman"/>
                        <a:cs typeface="Times New Roman"/>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algn="ctr">
                        <a:spcBef>
                          <a:spcPts val="0"/>
                        </a:spcBef>
                        <a:spcAft>
                          <a:spcPts val="650"/>
                        </a:spcAft>
                      </a:pPr>
                      <a:r>
                        <a:rPr lang="en-US" sz="1200" kern="1200" dirty="0">
                          <a:effectLst/>
                        </a:rPr>
                        <a:t>0</a:t>
                      </a:r>
                      <a:endParaRPr lang="en-US" sz="1200" dirty="0">
                        <a:effectLst/>
                        <a:latin typeface="+mn-lt"/>
                        <a:ea typeface="Times New Roman"/>
                        <a:cs typeface="Times New Roman"/>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algn="ctr">
                        <a:spcBef>
                          <a:spcPts val="0"/>
                        </a:spcBef>
                        <a:spcAft>
                          <a:spcPts val="0"/>
                        </a:spcAft>
                      </a:pPr>
                      <a:r>
                        <a:rPr lang="en-US" sz="1200" kern="1200" dirty="0">
                          <a:effectLst/>
                        </a:rPr>
                        <a:t>0.16N</a:t>
                      </a:r>
                      <a:endParaRPr lang="en-US" sz="1200" dirty="0">
                        <a:effectLst/>
                        <a:latin typeface="+mn-lt"/>
                        <a:ea typeface="Times New Roman"/>
                        <a:cs typeface="Times New Roman"/>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r h="271427">
                <a:tc>
                  <a:txBody>
                    <a:bodyPr/>
                    <a:lstStyle/>
                    <a:p>
                      <a:pPr marL="0" marR="0">
                        <a:spcBef>
                          <a:spcPts val="0"/>
                        </a:spcBef>
                        <a:spcAft>
                          <a:spcPts val="0"/>
                        </a:spcAft>
                      </a:pPr>
                      <a:r>
                        <a:rPr lang="en-US" sz="1200" kern="1200" dirty="0">
                          <a:effectLst/>
                        </a:rPr>
                        <a:t>Number of mice on study</a:t>
                      </a:r>
                      <a:endParaRPr lang="en-US" sz="1200" dirty="0">
                        <a:effectLst/>
                        <a:latin typeface="+mn-lt"/>
                        <a:ea typeface="Times New Roman"/>
                        <a:cs typeface="Times New Roman"/>
                      </a:endParaRPr>
                    </a:p>
                  </a:txBody>
                  <a:tcPr marR="73152"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algn="ctr">
                        <a:spcBef>
                          <a:spcPts val="0"/>
                        </a:spcBef>
                        <a:spcAft>
                          <a:spcPts val="0"/>
                        </a:spcAft>
                      </a:pPr>
                      <a:r>
                        <a:rPr lang="en-US" sz="1200" kern="1200" dirty="0">
                          <a:effectLst/>
                        </a:rPr>
                        <a:t>100</a:t>
                      </a:r>
                      <a:endParaRPr lang="en-US" sz="1200" dirty="0">
                        <a:effectLst/>
                        <a:latin typeface="+mn-lt"/>
                        <a:ea typeface="Times New Roman"/>
                        <a:cs typeface="Times New Roman"/>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algn="ctr">
                        <a:spcBef>
                          <a:spcPts val="0"/>
                        </a:spcBef>
                        <a:spcAft>
                          <a:spcPts val="0"/>
                        </a:spcAft>
                      </a:pPr>
                      <a:r>
                        <a:rPr lang="en-US" sz="1200" kern="1200" dirty="0">
                          <a:effectLst/>
                        </a:rPr>
                        <a:t>50</a:t>
                      </a:r>
                      <a:endParaRPr lang="en-US" sz="1200" dirty="0">
                        <a:effectLst/>
                        <a:latin typeface="+mn-lt"/>
                        <a:ea typeface="Times New Roman"/>
                        <a:cs typeface="Times New Roman"/>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algn="ctr">
                        <a:spcBef>
                          <a:spcPts val="0"/>
                        </a:spcBef>
                        <a:spcAft>
                          <a:spcPts val="0"/>
                        </a:spcAft>
                      </a:pPr>
                      <a:r>
                        <a:rPr lang="en-US" sz="1200" kern="1200" dirty="0">
                          <a:effectLst/>
                        </a:rPr>
                        <a:t>50</a:t>
                      </a:r>
                      <a:endParaRPr lang="en-US" sz="1200" dirty="0">
                        <a:effectLst/>
                        <a:latin typeface="+mn-lt"/>
                        <a:ea typeface="Times New Roman"/>
                        <a:cs typeface="Times New Roman"/>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algn="ctr">
                        <a:spcBef>
                          <a:spcPts val="0"/>
                        </a:spcBef>
                        <a:spcAft>
                          <a:spcPts val="0"/>
                        </a:spcAft>
                      </a:pPr>
                      <a:r>
                        <a:rPr lang="en-US" sz="1200" kern="1200" dirty="0">
                          <a:effectLst/>
                        </a:rPr>
                        <a:t>50</a:t>
                      </a:r>
                      <a:endParaRPr lang="en-US" sz="1200" dirty="0">
                        <a:effectLst/>
                        <a:latin typeface="+mn-lt"/>
                        <a:ea typeface="Times New Roman"/>
                        <a:cs typeface="Times New Roman"/>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algn="ctr">
                        <a:spcBef>
                          <a:spcPts val="0"/>
                        </a:spcBef>
                        <a:spcAft>
                          <a:spcPts val="0"/>
                        </a:spcAft>
                      </a:pPr>
                      <a:endParaRPr lang="en-US" sz="1200" dirty="0">
                        <a:effectLst/>
                        <a:latin typeface="+mn-lt"/>
                        <a:ea typeface="Times New Roman"/>
                        <a:cs typeface="Times New Roman"/>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bl>
          </a:graphicData>
        </a:graphic>
      </p:graphicFrame>
      <p:sp>
        <p:nvSpPr>
          <p:cNvPr id="5" name="Slide Number Placeholder 4"/>
          <p:cNvSpPr>
            <a:spLocks noGrp="1"/>
          </p:cNvSpPr>
          <p:nvPr>
            <p:ph type="sldNum" sz="quarter" idx="12"/>
          </p:nvPr>
        </p:nvSpPr>
        <p:spPr/>
        <p:txBody>
          <a:bodyPr/>
          <a:lstStyle/>
          <a:p>
            <a:fld id="{DA65540D-26A2-458C-81F1-25D42FF068A2}" type="slidenum">
              <a:rPr lang="en-US" smtClean="0"/>
              <a:t>6</a:t>
            </a:fld>
            <a:endParaRPr lang="en-US" dirty="0"/>
          </a:p>
        </p:txBody>
      </p:sp>
      <p:sp>
        <p:nvSpPr>
          <p:cNvPr id="3" name="Footer Placeholder 2"/>
          <p:cNvSpPr>
            <a:spLocks noGrp="1"/>
          </p:cNvSpPr>
          <p:nvPr>
            <p:ph type="ftr" sz="quarter" idx="11"/>
          </p:nvPr>
        </p:nvSpPr>
        <p:spPr/>
        <p:txBody>
          <a:bodyPr/>
          <a:lstStyle/>
          <a:p>
            <a:r>
              <a:rPr lang="en-US" altLang="en-US" dirty="0">
                <a:latin typeface="Arial" charset="0"/>
              </a:rPr>
              <a:t>Trend </a:t>
            </a:r>
            <a:r>
              <a:rPr lang="en-US" altLang="en-US" i="1" dirty="0">
                <a:latin typeface="Arial" charset="0"/>
              </a:rPr>
              <a:t>P</a:t>
            </a:r>
            <a:r>
              <a:rPr lang="en-US" altLang="en-US" dirty="0">
                <a:latin typeface="Arial" charset="0"/>
              </a:rPr>
              <a:t>-value is reported 1-tailed using exact </a:t>
            </a:r>
            <a:r>
              <a:rPr lang="en-US" altLang="en-US" dirty="0" err="1">
                <a:latin typeface="Arial" charset="0"/>
              </a:rPr>
              <a:t>permutational</a:t>
            </a:r>
            <a:r>
              <a:rPr lang="en-US" altLang="en-US" dirty="0">
                <a:latin typeface="Arial" charset="0"/>
              </a:rPr>
              <a:t> distribution</a:t>
            </a:r>
            <a:r>
              <a:rPr lang="en-US" altLang="en-US" dirty="0" smtClean="0">
                <a:latin typeface="Arial" charset="0"/>
              </a:rPr>
              <a:t>.    </a:t>
            </a:r>
            <a:br>
              <a:rPr lang="en-US" altLang="en-US" dirty="0" smtClean="0">
                <a:latin typeface="Arial" charset="0"/>
              </a:rPr>
            </a:br>
            <a:r>
              <a:rPr lang="en-US" altLang="en-US" dirty="0" smtClean="0">
                <a:latin typeface="Arial" charset="0"/>
              </a:rPr>
              <a:t>N </a:t>
            </a:r>
            <a:r>
              <a:rPr lang="en-US" altLang="en-US" dirty="0">
                <a:latin typeface="Arial" charset="0"/>
              </a:rPr>
              <a:t>indicates 1-tailed </a:t>
            </a:r>
            <a:r>
              <a:rPr lang="en-US" altLang="en-US" i="1" dirty="0">
                <a:latin typeface="Arial" charset="0"/>
              </a:rPr>
              <a:t>P</a:t>
            </a:r>
            <a:r>
              <a:rPr lang="en-US" altLang="en-US" dirty="0">
                <a:latin typeface="Arial" charset="0"/>
              </a:rPr>
              <a:t>-value for negative trend</a:t>
            </a:r>
            <a:r>
              <a:rPr lang="en-US" altLang="en-US" dirty="0" smtClean="0">
                <a:latin typeface="Arial" charset="0"/>
              </a:rPr>
              <a:t>.</a:t>
            </a:r>
            <a:endParaRPr lang="en-US" altLang="en-US" dirty="0">
              <a:latin typeface="Arial" charset="0"/>
            </a:endParaRPr>
          </a:p>
        </p:txBody>
      </p:sp>
    </p:spTree>
    <p:extLst>
      <p:ext uri="{BB962C8B-B14F-4D97-AF65-F5344CB8AC3E}">
        <p14:creationId xmlns:p14="http://schemas.microsoft.com/office/powerpoint/2010/main" val="2734167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p:cNvSpPr>
            <a:spLocks noGrp="1" noChangeArrowheads="1"/>
          </p:cNvSpPr>
          <p:nvPr>
            <p:ph type="title"/>
          </p:nvPr>
        </p:nvSpPr>
        <p:spPr>
          <a:xfrm>
            <a:off x="685800" y="495300"/>
            <a:ext cx="7772400" cy="604630"/>
          </a:xfrm>
        </p:spPr>
        <p:txBody>
          <a:bodyPr/>
          <a:lstStyle/>
          <a:p>
            <a:r>
              <a:rPr lang="en-US" altLang="en-US" dirty="0"/>
              <a:t>Multiplicity of Statistical Tests</a:t>
            </a:r>
          </a:p>
        </p:txBody>
      </p:sp>
      <p:sp>
        <p:nvSpPr>
          <p:cNvPr id="239619" name="Rectangle 3"/>
          <p:cNvSpPr>
            <a:spLocks noGrp="1" noChangeArrowheads="1"/>
          </p:cNvSpPr>
          <p:nvPr>
            <p:ph type="body" idx="1"/>
          </p:nvPr>
        </p:nvSpPr>
        <p:spPr>
          <a:xfrm>
            <a:off x="685800" y="1676400"/>
            <a:ext cx="7772400" cy="4419600"/>
          </a:xfrm>
        </p:spPr>
        <p:txBody>
          <a:bodyPr>
            <a:normAutofit fontScale="92500"/>
          </a:bodyPr>
          <a:lstStyle/>
          <a:p>
            <a:pPr>
              <a:lnSpc>
                <a:spcPct val="110000"/>
              </a:lnSpc>
              <a:spcAft>
                <a:spcPct val="30000"/>
              </a:spcAft>
            </a:pPr>
            <a:r>
              <a:rPr lang="en-US" altLang="en-US"/>
              <a:t>Liver, hepatocellular carcinoma was only 1 of K=15 tumor sites encountered.</a:t>
            </a:r>
          </a:p>
          <a:p>
            <a:pPr>
              <a:lnSpc>
                <a:spcPct val="110000"/>
              </a:lnSpc>
              <a:spcAft>
                <a:spcPct val="30000"/>
              </a:spcAft>
            </a:pPr>
            <a:r>
              <a:rPr lang="en-US" altLang="en-US"/>
              <a:t>P</a:t>
            </a:r>
            <a:r>
              <a:rPr lang="en-US" altLang="en-US" baseline="-25000"/>
              <a:t>(1)</a:t>
            </a:r>
            <a:r>
              <a:rPr lang="en-US" altLang="en-US"/>
              <a:t>=0.0342 was the most extreme individual trend P-value.</a:t>
            </a:r>
          </a:p>
          <a:p>
            <a:pPr>
              <a:lnSpc>
                <a:spcPct val="110000"/>
              </a:lnSpc>
              <a:spcAft>
                <a:spcPct val="30000"/>
              </a:spcAft>
            </a:pPr>
            <a:r>
              <a:rPr lang="en-US" altLang="en-US"/>
              <a:t>Interest is in the likelihood of observing P</a:t>
            </a:r>
            <a:r>
              <a:rPr lang="en-US" altLang="en-US" baseline="-25000"/>
              <a:t>(1)</a:t>
            </a:r>
            <a:r>
              <a:rPr lang="en-US" altLang="en-US"/>
              <a:t>=0.0342 as the most extreme P-value among the K=15 in this study.</a:t>
            </a:r>
          </a:p>
          <a:p>
            <a:pPr>
              <a:lnSpc>
                <a:spcPct val="110000"/>
              </a:lnSpc>
              <a:spcAft>
                <a:spcPct val="30000"/>
              </a:spcAft>
            </a:pPr>
            <a:r>
              <a:rPr lang="en-US" altLang="en-US"/>
              <a:t>Need to consider the discrete nature of the data since  several tumor sites may not be able to achieve significance levels of P</a:t>
            </a:r>
            <a:r>
              <a:rPr lang="en-US" altLang="en-US" baseline="-25000"/>
              <a:t>(1)</a:t>
            </a:r>
            <a:r>
              <a:rPr lang="en-US" altLang="en-US"/>
              <a:t>.</a:t>
            </a:r>
          </a:p>
        </p:txBody>
      </p:sp>
    </p:spTree>
    <p:extLst>
      <p:ext uri="{BB962C8B-B14F-4D97-AF65-F5344CB8AC3E}">
        <p14:creationId xmlns:p14="http://schemas.microsoft.com/office/powerpoint/2010/main" val="24338383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64434" y="0"/>
            <a:ext cx="7924800" cy="1143000"/>
          </a:xfrm>
        </p:spPr>
        <p:txBody>
          <a:bodyPr/>
          <a:lstStyle/>
          <a:p>
            <a:r>
              <a:rPr lang="en-US" dirty="0" smtClean="0"/>
              <a:t>P-value Adjustment Methods</a:t>
            </a:r>
            <a:endParaRPr lang="en-US" dirty="0"/>
          </a:p>
        </p:txBody>
      </p:sp>
      <mc:AlternateContent xmlns:mc="http://schemas.openxmlformats.org/markup-compatibility/2006" xmlns:a14="http://schemas.microsoft.com/office/drawing/2010/main">
        <mc:Choice Requires="a14">
          <p:sp>
            <p:nvSpPr>
              <p:cNvPr id="7" name="Content Placeholder 6"/>
              <p:cNvSpPr>
                <a:spLocks noGrp="1"/>
              </p:cNvSpPr>
              <p:nvPr>
                <p:ph idx="1"/>
              </p:nvPr>
            </p:nvSpPr>
            <p:spPr/>
            <p:txBody>
              <a:bodyPr>
                <a:normAutofit/>
              </a:bodyPr>
              <a:lstStyle/>
              <a:p>
                <a:r>
                  <a:rPr lang="en-US" dirty="0" smtClean="0"/>
                  <a:t>Mantel (1980) attributed to J.W. </a:t>
                </a:r>
                <a:r>
                  <a:rPr lang="en-US" dirty="0" err="1" smtClean="0"/>
                  <a:t>Tukey</a:t>
                </a:r>
                <a:endParaRPr lang="en-US" dirty="0" smtClean="0"/>
              </a:p>
              <a:p>
                <a:pPr marL="0" indent="0" algn="ctr">
                  <a:buNone/>
                </a:pPr>
                <a14:m>
                  <m:oMath xmlns:m="http://schemas.openxmlformats.org/officeDocument/2006/math">
                    <m:sSub>
                      <m:sSubPr>
                        <m:ctrlPr>
                          <a:rPr lang="en-US" i="1" smtClean="0">
                            <a:latin typeface="Cambria Math"/>
                          </a:rPr>
                        </m:ctrlPr>
                      </m:sSubPr>
                      <m:e>
                        <m:r>
                          <a:rPr lang="en-US" b="0" i="1" smtClean="0">
                            <a:latin typeface="Cambria Math"/>
                          </a:rPr>
                          <m:t>𝑃</m:t>
                        </m:r>
                      </m:e>
                      <m:sub>
                        <m:r>
                          <a:rPr lang="en-US" b="0" i="1" smtClean="0">
                            <a:latin typeface="Cambria Math"/>
                          </a:rPr>
                          <m:t>[1]</m:t>
                        </m:r>
                      </m:sub>
                    </m:sSub>
                    <m:r>
                      <a:rPr lang="en-US" b="0" i="1" smtClean="0">
                        <a:latin typeface="Cambria Math"/>
                      </a:rPr>
                      <m:t>=1−</m:t>
                    </m:r>
                    <m:sSup>
                      <m:sSupPr>
                        <m:ctrlPr>
                          <a:rPr lang="en-US" b="0" i="1" smtClean="0">
                            <a:latin typeface="Cambria Math"/>
                          </a:rPr>
                        </m:ctrlPr>
                      </m:sSupPr>
                      <m:e>
                        <m:d>
                          <m:dPr>
                            <m:ctrlPr>
                              <a:rPr lang="en-US" i="1">
                                <a:latin typeface="Cambria Math"/>
                              </a:rPr>
                            </m:ctrlPr>
                          </m:dPr>
                          <m:e>
                            <m:r>
                              <a:rPr lang="en-US" i="1">
                                <a:latin typeface="Cambria Math"/>
                              </a:rPr>
                              <m:t>1−</m:t>
                            </m:r>
                            <m:sSub>
                              <m:sSubPr>
                                <m:ctrlPr>
                                  <a:rPr lang="en-US" i="1">
                                    <a:latin typeface="Cambria Math"/>
                                  </a:rPr>
                                </m:ctrlPr>
                              </m:sSubPr>
                              <m:e>
                                <m:r>
                                  <a:rPr lang="en-US" i="1">
                                    <a:latin typeface="Cambria Math"/>
                                  </a:rPr>
                                  <m:t>𝑃</m:t>
                                </m:r>
                              </m:e>
                              <m:sub>
                                <m:d>
                                  <m:dPr>
                                    <m:ctrlPr>
                                      <a:rPr lang="en-US" i="1">
                                        <a:latin typeface="Cambria Math"/>
                                      </a:rPr>
                                    </m:ctrlPr>
                                  </m:dPr>
                                  <m:e>
                                    <m:r>
                                      <a:rPr lang="en-US" i="1">
                                        <a:latin typeface="Cambria Math"/>
                                      </a:rPr>
                                      <m:t>1</m:t>
                                    </m:r>
                                  </m:e>
                                </m:d>
                              </m:sub>
                            </m:sSub>
                          </m:e>
                        </m:d>
                        <m:r>
                          <m:rPr>
                            <m:nor/>
                          </m:rPr>
                          <a:rPr lang="en-US" dirty="0"/>
                          <m:t> </m:t>
                        </m:r>
                      </m:e>
                      <m:sup>
                        <m:r>
                          <a:rPr lang="en-US" b="0" i="1" dirty="0" smtClean="0">
                            <a:latin typeface="Cambria Math"/>
                          </a:rPr>
                          <m:t>𝐾</m:t>
                        </m:r>
                        <m:r>
                          <a:rPr lang="en-US" b="0" i="1" dirty="0" smtClean="0">
                            <a:latin typeface="Cambria Math"/>
                          </a:rPr>
                          <m:t>∗</m:t>
                        </m:r>
                      </m:sup>
                    </m:sSup>
                    <m:r>
                      <a:rPr lang="en-US" b="0" i="1" smtClean="0">
                        <a:latin typeface="Cambria Math"/>
                      </a:rPr>
                      <m:t>=</m:t>
                    </m:r>
                  </m:oMath>
                </a14:m>
                <a:r>
                  <a:rPr lang="en-US" dirty="0" smtClean="0"/>
                  <a:t> 0.268</a:t>
                </a:r>
              </a:p>
              <a:p>
                <a:pPr marL="400050" lvl="1" indent="0">
                  <a:buNone/>
                </a:pPr>
                <a:r>
                  <a:rPr lang="en-US" dirty="0" smtClean="0"/>
                  <a:t>Where K*= number of tumor sites that could yield P-values as extreme as </a:t>
                </a:r>
                <a14:m>
                  <m:oMath xmlns:m="http://schemas.openxmlformats.org/officeDocument/2006/math">
                    <m:sSub>
                      <m:sSubPr>
                        <m:ctrlPr>
                          <a:rPr lang="en-US" i="1" smtClean="0">
                            <a:latin typeface="Cambria Math"/>
                          </a:rPr>
                        </m:ctrlPr>
                      </m:sSubPr>
                      <m:e>
                        <m:r>
                          <a:rPr lang="en-US" b="0" i="1" smtClean="0">
                            <a:latin typeface="Cambria Math"/>
                          </a:rPr>
                          <m:t>𝑃</m:t>
                        </m:r>
                      </m:e>
                      <m:sub>
                        <m:r>
                          <a:rPr lang="en-US" b="0" i="1" smtClean="0">
                            <a:latin typeface="Cambria Math"/>
                          </a:rPr>
                          <m:t>(1)</m:t>
                        </m:r>
                      </m:sub>
                    </m:sSub>
                  </m:oMath>
                </a14:m>
                <a:r>
                  <a:rPr lang="en-US" dirty="0" smtClean="0"/>
                  <a:t>.</a:t>
                </a:r>
              </a:p>
              <a:p>
                <a:pPr marL="457200" indent="-457200"/>
                <a:r>
                  <a:rPr lang="en-US" dirty="0" smtClean="0"/>
                  <a:t>Mantel et al. (1982)</a:t>
                </a:r>
              </a:p>
              <a:p>
                <a:pPr marL="400050" lvl="1" indent="0">
                  <a:buNone/>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acc>
                            <m:accPr>
                              <m:chr m:val="̃"/>
                              <m:ctrlPr>
                                <a:rPr lang="en-US" i="1" smtClean="0">
                                  <a:latin typeface="Cambria Math"/>
                                </a:rPr>
                              </m:ctrlPr>
                            </m:accPr>
                            <m:e>
                              <m:r>
                                <a:rPr lang="en-US" b="0" i="1" smtClean="0">
                                  <a:latin typeface="Cambria Math"/>
                                </a:rPr>
                                <m:t>𝑃</m:t>
                              </m:r>
                            </m:e>
                          </m:acc>
                        </m:e>
                        <m:sub>
                          <m:r>
                            <a:rPr lang="en-US" b="0" i="1" smtClean="0">
                              <a:latin typeface="Cambria Math"/>
                            </a:rPr>
                            <m:t>[1]</m:t>
                          </m:r>
                        </m:sub>
                      </m:sSub>
                      <m:r>
                        <a:rPr lang="en-US" b="0" i="1" smtClean="0">
                          <a:latin typeface="Cambria Math"/>
                        </a:rPr>
                        <m:t>=1−</m:t>
                      </m:r>
                      <m:nary>
                        <m:naryPr>
                          <m:chr m:val="∏"/>
                          <m:ctrlPr>
                            <a:rPr lang="en-US" b="0" i="1" smtClean="0">
                              <a:latin typeface="Cambria Math"/>
                            </a:rPr>
                          </m:ctrlPr>
                        </m:naryPr>
                        <m:sub>
                          <m:r>
                            <m:rPr>
                              <m:brk m:alnAt="23"/>
                            </m:rPr>
                            <a:rPr lang="en-US" b="0" i="1" smtClean="0">
                              <a:latin typeface="Cambria Math"/>
                            </a:rPr>
                            <m:t>𝑖</m:t>
                          </m:r>
                          <m:r>
                            <a:rPr lang="en-US" b="0" i="1" smtClean="0">
                              <a:latin typeface="Cambria Math"/>
                            </a:rPr>
                            <m:t>=1</m:t>
                          </m:r>
                        </m:sub>
                        <m:sup>
                          <m:r>
                            <a:rPr lang="en-US" b="0" i="1" smtClean="0">
                              <a:latin typeface="Cambria Math"/>
                            </a:rPr>
                            <m:t>𝐾</m:t>
                          </m:r>
                        </m:sup>
                        <m:e>
                          <m:r>
                            <a:rPr lang="en-US" b="0" i="1" smtClean="0">
                              <a:latin typeface="Cambria Math"/>
                            </a:rPr>
                            <m:t>(1−</m:t>
                          </m:r>
                          <m:sSub>
                            <m:sSubPr>
                              <m:ctrlPr>
                                <a:rPr lang="en-US" b="0" i="1" smtClean="0">
                                  <a:latin typeface="Cambria Math"/>
                                </a:rPr>
                              </m:ctrlPr>
                            </m:sSubPr>
                            <m:e>
                              <m:r>
                                <a:rPr lang="en-US" b="0" i="1" smtClean="0">
                                  <a:latin typeface="Cambria Math"/>
                                </a:rPr>
                                <m:t>𝑄</m:t>
                              </m:r>
                            </m:e>
                            <m:sub>
                              <m:r>
                                <a:rPr lang="en-US" b="0" i="1" smtClean="0">
                                  <a:latin typeface="Cambria Math"/>
                                </a:rPr>
                                <m:t>𝑖</m:t>
                              </m:r>
                            </m:sub>
                          </m:sSub>
                          <m:r>
                            <a:rPr lang="en-US" b="0" i="1" smtClean="0">
                              <a:latin typeface="Cambria Math"/>
                            </a:rPr>
                            <m:t>(</m:t>
                          </m:r>
                          <m:sSub>
                            <m:sSubPr>
                              <m:ctrlPr>
                                <a:rPr lang="en-US" b="0" i="1" smtClean="0">
                                  <a:latin typeface="Cambria Math"/>
                                </a:rPr>
                              </m:ctrlPr>
                            </m:sSubPr>
                            <m:e>
                              <m:r>
                                <a:rPr lang="en-US" b="0" i="1" smtClean="0">
                                  <a:latin typeface="Cambria Math"/>
                                </a:rPr>
                                <m:t>𝑃</m:t>
                              </m:r>
                            </m:e>
                            <m:sub>
                              <m:d>
                                <m:dPr>
                                  <m:ctrlPr>
                                    <a:rPr lang="en-US" b="0" i="1" smtClean="0">
                                      <a:latin typeface="Cambria Math"/>
                                    </a:rPr>
                                  </m:ctrlPr>
                                </m:dPr>
                                <m:e>
                                  <m:r>
                                    <a:rPr lang="en-US" b="0" i="1" smtClean="0">
                                      <a:latin typeface="Cambria Math"/>
                                    </a:rPr>
                                    <m:t>1</m:t>
                                  </m:r>
                                </m:e>
                              </m:d>
                            </m:sub>
                          </m:sSub>
                          <m:r>
                            <a:rPr lang="en-US" b="0" i="1" smtClean="0">
                              <a:latin typeface="Cambria Math"/>
                            </a:rPr>
                            <m:t>)</m:t>
                          </m:r>
                        </m:e>
                      </m:nary>
                      <m:r>
                        <a:rPr lang="en-US" b="0" i="1" smtClean="0">
                          <a:latin typeface="Cambria Math"/>
                        </a:rPr>
                        <m:t>)</m:t>
                      </m:r>
                    </m:oMath>
                  </m:oMathPara>
                </a14:m>
                <a:endParaRPr lang="en-US" dirty="0" smtClean="0"/>
              </a:p>
              <a:p>
                <a:pPr marL="400050" lvl="1" indent="0">
                  <a:buNone/>
                </a:pPr>
                <a:r>
                  <a:rPr lang="en-US" dirty="0" smtClean="0"/>
                  <a:t>Where </a:t>
                </a:r>
                <a14:m>
                  <m:oMath xmlns:m="http://schemas.openxmlformats.org/officeDocument/2006/math">
                    <m:sSub>
                      <m:sSubPr>
                        <m:ctrlPr>
                          <a:rPr lang="en-US" i="1" smtClean="0">
                            <a:latin typeface="Cambria Math"/>
                          </a:rPr>
                        </m:ctrlPr>
                      </m:sSubPr>
                      <m:e>
                        <m:r>
                          <a:rPr lang="en-US" b="0" i="1" smtClean="0">
                            <a:latin typeface="Cambria Math"/>
                          </a:rPr>
                          <m:t>𝑄</m:t>
                        </m:r>
                      </m:e>
                      <m:sub>
                        <m:r>
                          <a:rPr lang="en-US" b="0" i="1" smtClean="0">
                            <a:latin typeface="Cambria Math"/>
                          </a:rPr>
                          <m:t>𝑖</m:t>
                        </m:r>
                      </m:sub>
                    </m:sSub>
                    <m:r>
                      <a:rPr lang="en-US" b="0" i="1" smtClean="0">
                        <a:latin typeface="Cambria Math"/>
                      </a:rPr>
                      <m:t>(</m:t>
                    </m:r>
                    <m:sSub>
                      <m:sSubPr>
                        <m:ctrlPr>
                          <a:rPr lang="en-US" b="0" i="1" smtClean="0">
                            <a:latin typeface="Cambria Math"/>
                          </a:rPr>
                        </m:ctrlPr>
                      </m:sSubPr>
                      <m:e>
                        <m:r>
                          <a:rPr lang="en-US" b="0" i="1" smtClean="0">
                            <a:latin typeface="Cambria Math"/>
                          </a:rPr>
                          <m:t>𝑃</m:t>
                        </m:r>
                      </m:e>
                      <m:sub>
                        <m:d>
                          <m:dPr>
                            <m:ctrlPr>
                              <a:rPr lang="en-US" b="0" i="1" smtClean="0">
                                <a:latin typeface="Cambria Math"/>
                              </a:rPr>
                            </m:ctrlPr>
                          </m:dPr>
                          <m:e>
                            <m:r>
                              <a:rPr lang="en-US" b="0" i="1" smtClean="0">
                                <a:latin typeface="Cambria Math"/>
                              </a:rPr>
                              <m:t>1</m:t>
                            </m:r>
                          </m:e>
                        </m:d>
                      </m:sub>
                    </m:sSub>
                    <m:r>
                      <a:rPr lang="en-US" b="0" i="1" smtClean="0">
                        <a:latin typeface="Cambria Math"/>
                      </a:rPr>
                      <m:t>)</m:t>
                    </m:r>
                  </m:oMath>
                </a14:m>
                <a:r>
                  <a:rPr lang="en-US" dirty="0" smtClean="0"/>
                  <a:t> is the largest achievable for tumor site </a:t>
                </a:r>
                <a14:m>
                  <m:oMath xmlns:m="http://schemas.openxmlformats.org/officeDocument/2006/math">
                    <m:r>
                      <a:rPr lang="en-US" b="0" i="1" smtClean="0">
                        <a:latin typeface="Cambria Math"/>
                      </a:rPr>
                      <m:t>𝑖</m:t>
                    </m:r>
                  </m:oMath>
                </a14:m>
                <a:r>
                  <a:rPr lang="en-US" dirty="0" smtClean="0"/>
                  <a:t> that is less than or equal to </a:t>
                </a:r>
                <a14:m>
                  <m:oMath xmlns:m="http://schemas.openxmlformats.org/officeDocument/2006/math">
                    <m:sSub>
                      <m:sSubPr>
                        <m:ctrlPr>
                          <a:rPr lang="en-US" i="1" smtClean="0">
                            <a:latin typeface="Cambria Math"/>
                          </a:rPr>
                        </m:ctrlPr>
                      </m:sSubPr>
                      <m:e>
                        <m:r>
                          <a:rPr lang="en-US" b="0" i="1" smtClean="0">
                            <a:latin typeface="Cambria Math"/>
                          </a:rPr>
                          <m:t>𝑃</m:t>
                        </m:r>
                      </m:e>
                      <m:sub>
                        <m:r>
                          <a:rPr lang="en-US" b="0" i="1" smtClean="0">
                            <a:latin typeface="Cambria Math"/>
                          </a:rPr>
                          <m:t>(1)</m:t>
                        </m:r>
                      </m:sub>
                    </m:sSub>
                  </m:oMath>
                </a14:m>
                <a:r>
                  <a:rPr lang="en-US" dirty="0" smtClean="0"/>
                  <a:t> (may be equal to 0).</a:t>
                </a:r>
                <a:endParaRPr lang="en-US" dirty="0"/>
              </a:p>
            </p:txBody>
          </p:sp>
        </mc:Choice>
        <mc:Fallback xmlns="">
          <p:sp>
            <p:nvSpPr>
              <p:cNvPr id="7" name="Content Placeholder 6"/>
              <p:cNvSpPr>
                <a:spLocks noGrp="1" noRot="1" noChangeAspect="1" noMove="1" noResize="1" noEditPoints="1" noAdjustHandles="1" noChangeArrowheads="1" noChangeShapeType="1" noTextEdit="1"/>
              </p:cNvSpPr>
              <p:nvPr>
                <p:ph idx="1"/>
              </p:nvPr>
            </p:nvSpPr>
            <p:spPr>
              <a:blipFill rotWithShape="1">
                <a:blip r:embed="rId2"/>
                <a:stretch>
                  <a:fillRect l="-1481" t="-2695" b="-2156"/>
                </a:stretch>
              </a:blipFill>
            </p:spPr>
            <p:txBody>
              <a:bodyPr/>
              <a:lstStyle/>
              <a:p>
                <a:r>
                  <a:rPr lang="en-US">
                    <a:noFill/>
                  </a:rPr>
                  <a:t> </a:t>
                </a:r>
              </a:p>
            </p:txBody>
          </p:sp>
        </mc:Fallback>
      </mc:AlternateContent>
    </p:spTree>
    <p:extLst>
      <p:ext uri="{BB962C8B-B14F-4D97-AF65-F5344CB8AC3E}">
        <p14:creationId xmlns:p14="http://schemas.microsoft.com/office/powerpoint/2010/main" val="3756276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7443" y="0"/>
            <a:ext cx="7924800" cy="1143000"/>
          </a:xfrm>
        </p:spPr>
        <p:txBody>
          <a:bodyPr/>
          <a:lstStyle/>
          <a:p>
            <a:r>
              <a:rPr lang="en-US" dirty="0" err="1" smtClean="0"/>
              <a:t>Bonferroni</a:t>
            </a:r>
            <a:r>
              <a:rPr lang="en-US" dirty="0" smtClean="0"/>
              <a:t> Bound</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Bonferroni bound provides classic FWER control method.</a:t>
                </a:r>
              </a:p>
              <a:p>
                <a:r>
                  <a:rPr lang="en-US" dirty="0" smtClean="0"/>
                  <a:t>Reject those null hypotheses for which</a:t>
                </a:r>
              </a:p>
              <a:p>
                <a:pPr marL="0" indent="0">
                  <a:buNone/>
                </a:pPr>
                <a14:m>
                  <m:oMathPara xmlns:m="http://schemas.openxmlformats.org/officeDocument/2006/math">
                    <m:oMathParaPr>
                      <m:jc m:val="center"/>
                    </m:oMathParaPr>
                    <m:oMath xmlns:m="http://schemas.openxmlformats.org/officeDocument/2006/math">
                      <m:sSub>
                        <m:sSubPr>
                          <m:ctrlPr>
                            <a:rPr lang="en-US" i="1" smtClean="0">
                              <a:latin typeface="Cambria Math"/>
                            </a:rPr>
                          </m:ctrlPr>
                        </m:sSubPr>
                        <m:e>
                          <m:r>
                            <a:rPr lang="en-US" b="0" i="1" smtClean="0">
                              <a:latin typeface="Cambria Math"/>
                            </a:rPr>
                            <m:t>𝑃</m:t>
                          </m:r>
                        </m:e>
                        <m:sub>
                          <m:r>
                            <a:rPr lang="en-US" b="0" i="1" smtClean="0">
                              <a:latin typeface="Cambria Math"/>
                            </a:rPr>
                            <m:t>𝑖</m:t>
                          </m:r>
                        </m:sub>
                      </m:sSub>
                      <m:r>
                        <a:rPr lang="en-US" i="1" smtClean="0">
                          <a:latin typeface="Cambria Math"/>
                          <a:ea typeface="Cambria Math"/>
                        </a:rPr>
                        <m:t>≤</m:t>
                      </m:r>
                      <m:f>
                        <m:fPr>
                          <m:type m:val="lin"/>
                          <m:ctrlPr>
                            <a:rPr lang="en-US" i="1" smtClean="0">
                              <a:latin typeface="Cambria Math"/>
                              <a:ea typeface="Cambria Math"/>
                            </a:rPr>
                          </m:ctrlPr>
                        </m:fPr>
                        <m:num>
                          <m:r>
                            <a:rPr lang="en-US" i="1" smtClean="0">
                              <a:latin typeface="Cambria Math"/>
                              <a:ea typeface="Cambria Math"/>
                            </a:rPr>
                            <m:t>𝛼</m:t>
                          </m:r>
                        </m:num>
                        <m:den>
                          <m:r>
                            <a:rPr lang="en-US" b="0" i="1" smtClean="0">
                              <a:latin typeface="Cambria Math"/>
                              <a:ea typeface="Cambria Math"/>
                            </a:rPr>
                            <m:t>𝐾</m:t>
                          </m:r>
                        </m:den>
                      </m:f>
                    </m:oMath>
                  </m:oMathPara>
                </a14:m>
                <a:endParaRPr lang="en-US" dirty="0" smtClean="0">
                  <a:ea typeface="Cambria Math"/>
                </a:endParaRPr>
              </a:p>
              <a:p>
                <a:r>
                  <a:rPr lang="en-US" dirty="0" err="1" smtClean="0"/>
                  <a:t>Bonferroni</a:t>
                </a:r>
                <a:r>
                  <a:rPr lang="en-US" dirty="0" smtClean="0"/>
                  <a:t> family wise adjusted P-values</a:t>
                </a:r>
              </a:p>
              <a:p>
                <a:pPr marL="0" indent="0" algn="ctr">
                  <a:buNone/>
                </a:pPr>
                <a14:m>
                  <m:oMath xmlns:m="http://schemas.openxmlformats.org/officeDocument/2006/math">
                    <m:sSub>
                      <m:sSubPr>
                        <m:ctrlPr>
                          <a:rPr lang="en-US" i="1" smtClean="0">
                            <a:latin typeface="Cambria Math"/>
                          </a:rPr>
                        </m:ctrlPr>
                      </m:sSubPr>
                      <m:e>
                        <m:acc>
                          <m:accPr>
                            <m:chr m:val="̃"/>
                            <m:ctrlPr>
                              <a:rPr lang="en-US" i="1" smtClean="0">
                                <a:latin typeface="Cambria Math"/>
                              </a:rPr>
                            </m:ctrlPr>
                          </m:accPr>
                          <m:e>
                            <m:r>
                              <a:rPr lang="en-US" b="0" i="1" smtClean="0">
                                <a:latin typeface="Cambria Math"/>
                              </a:rPr>
                              <m:t>𝑃</m:t>
                            </m:r>
                          </m:e>
                        </m:acc>
                      </m:e>
                      <m:sub>
                        <m:r>
                          <a:rPr lang="en-US" b="0" i="1" smtClean="0">
                            <a:latin typeface="Cambria Math"/>
                          </a:rPr>
                          <m:t>𝑖</m:t>
                        </m:r>
                      </m:sub>
                    </m:sSub>
                    <m:r>
                      <a:rPr lang="en-US" b="0" i="1" smtClean="0">
                        <a:latin typeface="Cambria Math"/>
                      </a:rPr>
                      <m:t>=</m:t>
                    </m:r>
                    <m:r>
                      <a:rPr lang="en-US" b="0" i="1" smtClean="0">
                        <a:latin typeface="Cambria Math"/>
                      </a:rPr>
                      <m:t>𝑀𝑖𝑛</m:t>
                    </m:r>
                    <m:d>
                      <m:dPr>
                        <m:begChr m:val="{"/>
                        <m:endChr m:val="}"/>
                        <m:ctrlPr>
                          <a:rPr lang="en-US" b="0" i="1" smtClean="0">
                            <a:latin typeface="Cambria Math"/>
                          </a:rPr>
                        </m:ctrlPr>
                      </m:dPr>
                      <m:e>
                        <m:r>
                          <a:rPr lang="en-US" b="0" i="1" smtClean="0">
                            <a:latin typeface="Cambria Math"/>
                          </a:rPr>
                          <m:t>𝐾</m:t>
                        </m:r>
                        <m:sSub>
                          <m:sSubPr>
                            <m:ctrlPr>
                              <a:rPr lang="en-US" b="0" i="1" smtClean="0">
                                <a:latin typeface="Cambria Math"/>
                              </a:rPr>
                            </m:ctrlPr>
                          </m:sSubPr>
                          <m:e>
                            <m:r>
                              <a:rPr lang="en-US" b="0" i="1" smtClean="0">
                                <a:latin typeface="Cambria Math"/>
                              </a:rPr>
                              <m:t>𝑃</m:t>
                            </m:r>
                          </m:e>
                          <m:sub>
                            <m:r>
                              <a:rPr lang="en-US" b="0" i="1" smtClean="0">
                                <a:latin typeface="Cambria Math"/>
                              </a:rPr>
                              <m:t>𝑖</m:t>
                            </m:r>
                          </m:sub>
                        </m:sSub>
                        <m:r>
                          <a:rPr lang="en-US" b="0" i="1" smtClean="0">
                            <a:latin typeface="Cambria Math"/>
                          </a:rPr>
                          <m:t>, 1</m:t>
                        </m:r>
                      </m:e>
                    </m:d>
                  </m:oMath>
                </a14:m>
                <a:r>
                  <a:rPr lang="en-US" b="0" dirty="0" smtClean="0"/>
                  <a:t>.</a:t>
                </a:r>
              </a:p>
              <a:p>
                <a:r>
                  <a:rPr lang="en-US" dirty="0" smtClean="0"/>
                  <a:t>Reject null hypotheses for which </a:t>
                </a:r>
              </a:p>
              <a:p>
                <a:pPr marL="0" indent="0" algn="ctr">
                  <a:buNone/>
                </a:pPr>
                <a14:m>
                  <m:oMath xmlns:m="http://schemas.openxmlformats.org/officeDocument/2006/math">
                    <m:sSub>
                      <m:sSubPr>
                        <m:ctrlPr>
                          <a:rPr lang="en-US" i="1" smtClean="0">
                            <a:latin typeface="Cambria Math"/>
                          </a:rPr>
                        </m:ctrlPr>
                      </m:sSubPr>
                      <m:e>
                        <m:acc>
                          <m:accPr>
                            <m:chr m:val="̃"/>
                            <m:ctrlPr>
                              <a:rPr lang="en-US" i="1" smtClean="0">
                                <a:latin typeface="Cambria Math"/>
                              </a:rPr>
                            </m:ctrlPr>
                          </m:accPr>
                          <m:e>
                            <m:r>
                              <a:rPr lang="en-US" b="0" i="1" smtClean="0">
                                <a:latin typeface="Cambria Math"/>
                              </a:rPr>
                              <m:t>𝑃</m:t>
                            </m:r>
                          </m:e>
                        </m:acc>
                      </m:e>
                      <m:sub>
                        <m:r>
                          <a:rPr lang="en-US" b="0" i="1" smtClean="0">
                            <a:latin typeface="Cambria Math"/>
                          </a:rPr>
                          <m:t>𝑖</m:t>
                        </m:r>
                      </m:sub>
                    </m:sSub>
                    <m:r>
                      <a:rPr lang="en-US" b="0" i="1" smtClean="0">
                        <a:latin typeface="Cambria Math"/>
                      </a:rPr>
                      <m:t>&lt;</m:t>
                    </m:r>
                    <m:r>
                      <a:rPr lang="en-US" b="0" i="1" smtClean="0">
                        <a:latin typeface="Cambria Math"/>
                        <a:ea typeface="Cambria Math"/>
                      </a:rPr>
                      <m:t>𝛼</m:t>
                    </m:r>
                  </m:oMath>
                </a14:m>
                <a:r>
                  <a:rPr lang="en-US" dirty="0" smtClean="0"/>
                  <a:t>.</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630" t="-1752" b="-3908"/>
                </a:stretch>
              </a:blipFill>
            </p:spPr>
            <p:txBody>
              <a:bodyPr/>
              <a:lstStyle/>
              <a:p>
                <a:r>
                  <a:rPr lang="en-US">
                    <a:noFill/>
                  </a:rPr>
                  <a:t> </a:t>
                </a:r>
              </a:p>
            </p:txBody>
          </p:sp>
        </mc:Fallback>
      </mc:AlternateContent>
    </p:spTree>
    <p:extLst>
      <p:ext uri="{BB962C8B-B14F-4D97-AF65-F5344CB8AC3E}">
        <p14:creationId xmlns:p14="http://schemas.microsoft.com/office/powerpoint/2010/main" val="952689252"/>
      </p:ext>
    </p:extLst>
  </p:cSld>
  <p:clrMapOvr>
    <a:masterClrMapping/>
  </p:clrMapOvr>
  <p:timing>
    <p:tnLst>
      <p:par>
        <p:cTn id="1" dur="indefinite" restart="never" nodeType="tmRoot"/>
      </p:par>
    </p:tnLst>
  </p:timing>
</p:sld>
</file>

<file path=ppt/theme/theme1.xml><?xml version="1.0" encoding="utf-8"?>
<a:theme xmlns:a="http://schemas.openxmlformats.org/drawingml/2006/main" name="Merck_Branded_No_Photo_2013">
  <a:themeElements>
    <a:clrScheme name="Merck">
      <a:dk1>
        <a:srgbClr val="000000"/>
      </a:dk1>
      <a:lt1>
        <a:srgbClr val="FFFFFF"/>
      </a:lt1>
      <a:dk2>
        <a:srgbClr val="36424A"/>
      </a:dk2>
      <a:lt2>
        <a:srgbClr val="BFBFBF"/>
      </a:lt2>
      <a:accent1>
        <a:srgbClr val="00877C"/>
      </a:accent1>
      <a:accent2>
        <a:srgbClr val="8CC7BA"/>
      </a:accent2>
      <a:accent3>
        <a:srgbClr val="94A545"/>
      </a:accent3>
      <a:accent4>
        <a:srgbClr val="F4DC05"/>
      </a:accent4>
      <a:accent5>
        <a:srgbClr val="7A003C"/>
      </a:accent5>
      <a:accent6>
        <a:srgbClr val="F79646"/>
      </a:accent6>
      <a:hlink>
        <a:srgbClr val="00877C"/>
      </a:hlink>
      <a:folHlink>
        <a:srgbClr val="8CC7BA"/>
      </a:folHlink>
    </a:clrScheme>
    <a:fontScheme name="Merck A">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ne Line Titles - Heavy Content">
  <a:themeElements>
    <a:clrScheme name="Merck">
      <a:dk1>
        <a:srgbClr val="000000"/>
      </a:dk1>
      <a:lt1>
        <a:srgbClr val="FFFFFF"/>
      </a:lt1>
      <a:dk2>
        <a:srgbClr val="36424A"/>
      </a:dk2>
      <a:lt2>
        <a:srgbClr val="BFBFBF"/>
      </a:lt2>
      <a:accent1>
        <a:srgbClr val="00877C"/>
      </a:accent1>
      <a:accent2>
        <a:srgbClr val="8CC7BA"/>
      </a:accent2>
      <a:accent3>
        <a:srgbClr val="94A545"/>
      </a:accent3>
      <a:accent4>
        <a:srgbClr val="F4DC05"/>
      </a:accent4>
      <a:accent5>
        <a:srgbClr val="7A003C"/>
      </a:accent5>
      <a:accent6>
        <a:srgbClr val="F79646"/>
      </a:accent6>
      <a:hlink>
        <a:srgbClr val="00877C"/>
      </a:hlink>
      <a:folHlink>
        <a:srgbClr val="8CC7BA"/>
      </a:folHlink>
    </a:clrScheme>
    <a:fontScheme name="Merck A">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Three Line Titles">
  <a:themeElements>
    <a:clrScheme name="Merck">
      <a:dk1>
        <a:srgbClr val="000000"/>
      </a:dk1>
      <a:lt1>
        <a:srgbClr val="FFFFFF"/>
      </a:lt1>
      <a:dk2>
        <a:srgbClr val="36424A"/>
      </a:dk2>
      <a:lt2>
        <a:srgbClr val="BFBFBF"/>
      </a:lt2>
      <a:accent1>
        <a:srgbClr val="00877C"/>
      </a:accent1>
      <a:accent2>
        <a:srgbClr val="8CC7BA"/>
      </a:accent2>
      <a:accent3>
        <a:srgbClr val="94A545"/>
      </a:accent3>
      <a:accent4>
        <a:srgbClr val="F4DC05"/>
      </a:accent4>
      <a:accent5>
        <a:srgbClr val="7A003C"/>
      </a:accent5>
      <a:accent6>
        <a:srgbClr val="F79646"/>
      </a:accent6>
      <a:hlink>
        <a:srgbClr val="00877C"/>
      </a:hlink>
      <a:folHlink>
        <a:srgbClr val="8CC7BA"/>
      </a:folHlink>
    </a:clrScheme>
    <a:fontScheme name="Merck A">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Merck Thin Banner - Purple">
  <a:themeElements>
    <a:clrScheme name="Custom 1">
      <a:dk1>
        <a:srgbClr val="000000"/>
      </a:dk1>
      <a:lt1>
        <a:srgbClr val="FFFFFF"/>
      </a:lt1>
      <a:dk2>
        <a:srgbClr val="000000"/>
      </a:dk2>
      <a:lt2>
        <a:srgbClr val="808080"/>
      </a:lt2>
      <a:accent1>
        <a:srgbClr val="009999"/>
      </a:accent1>
      <a:accent2>
        <a:srgbClr val="FF9900"/>
      </a:accent2>
      <a:accent3>
        <a:srgbClr val="99CC00"/>
      </a:accent3>
      <a:accent4>
        <a:srgbClr val="C00000"/>
      </a:accent4>
      <a:accent5>
        <a:srgbClr val="DFDA00"/>
      </a:accent5>
      <a:accent6>
        <a:srgbClr val="2D2D8A"/>
      </a:accent6>
      <a:hlink>
        <a:srgbClr val="009999"/>
      </a:hlink>
      <a:folHlink>
        <a:srgbClr val="99CC00"/>
      </a:folHlink>
    </a:clrScheme>
    <a:fontScheme name="Merck A">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1120</TotalTime>
  <Words>2897</Words>
  <Application>Microsoft Office PowerPoint</Application>
  <PresentationFormat>On-screen Show (4:3)</PresentationFormat>
  <Paragraphs>539</Paragraphs>
  <Slides>38</Slides>
  <Notes>9</Notes>
  <HiddenSlides>0</HiddenSlides>
  <MMClips>0</MMClips>
  <ScaleCrop>false</ScaleCrop>
  <HeadingPairs>
    <vt:vector size="6" baseType="variant">
      <vt:variant>
        <vt:lpstr>Theme</vt:lpstr>
      </vt:variant>
      <vt:variant>
        <vt:i4>5</vt:i4>
      </vt:variant>
      <vt:variant>
        <vt:lpstr>Embedded OLE Servers</vt:lpstr>
      </vt:variant>
      <vt:variant>
        <vt:i4>1</vt:i4>
      </vt:variant>
      <vt:variant>
        <vt:lpstr>Slide Titles</vt:lpstr>
      </vt:variant>
      <vt:variant>
        <vt:i4>38</vt:i4>
      </vt:variant>
    </vt:vector>
  </HeadingPairs>
  <TitlesOfParts>
    <vt:vector size="44" baseType="lpstr">
      <vt:lpstr>Merck_Branded_No_Photo_2013</vt:lpstr>
      <vt:lpstr>1_One Line Titles - Heavy Content</vt:lpstr>
      <vt:lpstr>1_Three Line Titles</vt:lpstr>
      <vt:lpstr>1_Merck Thin Banner - Purple</vt:lpstr>
      <vt:lpstr>Office Theme</vt:lpstr>
      <vt:lpstr>Equation</vt:lpstr>
      <vt:lpstr>An Overview of Multiple Testing Procedures for Categorical Data </vt:lpstr>
      <vt:lpstr>PowerPoint Presentation</vt:lpstr>
      <vt:lpstr>Abstract</vt:lpstr>
      <vt:lpstr>Overview</vt:lpstr>
      <vt:lpstr>Outline</vt:lpstr>
      <vt:lpstr>Summary of Statistical Results From a Long-Term Carcinogenicity Study in Male Mice</vt:lpstr>
      <vt:lpstr>Multiplicity of Statistical Tests</vt:lpstr>
      <vt:lpstr>P-value Adjustment Methods</vt:lpstr>
      <vt:lpstr>Bonferroni Bound</vt:lpstr>
      <vt:lpstr>Discrete Adjusted Bonferroni</vt:lpstr>
      <vt:lpstr>Modified Bonferroni for Discrete Data</vt:lpstr>
      <vt:lpstr>Notes for Discrete Bonferroni</vt:lpstr>
      <vt:lpstr>Bonferroni:  Probability of Falsely Rejecting 1 or More True Hypotheses for Increasing Numbers Hypotheses</vt:lpstr>
      <vt:lpstr>Nucleotide Changes in cDNA Transcripts  (Tarone, 1990)</vt:lpstr>
      <vt:lpstr>Multiplicity Adjustment for cDNA data</vt:lpstr>
      <vt:lpstr>Hochberg (1988) Step-up Procedure</vt:lpstr>
      <vt:lpstr>Hochberg:  Probability of Falsely Rejecting 1 or More True Hypotheses for Increasing Numbers Hypotheses</vt:lpstr>
      <vt:lpstr>Nucleotide Changes in cDNA Transcripts  (Tarone, 1990)</vt:lpstr>
      <vt:lpstr>Non-independent Hypotheses</vt:lpstr>
      <vt:lpstr>Illustration:  Multiresponse representation of tumor data </vt:lpstr>
      <vt:lpstr>Bivariate distribution of scores</vt:lpstr>
      <vt:lpstr>Rejection regions based on bivariate distribution of scores</vt:lpstr>
      <vt:lpstr>Return to Rodent Carcinogenicity Study</vt:lpstr>
      <vt:lpstr>False Discovery Rate (FDR)</vt:lpstr>
      <vt:lpstr>Benjamini &amp; Hochberg FDR  Controlling Procedure</vt:lpstr>
      <vt:lpstr>Alternate Formulation of B&amp;H Method Using Adjusted P-values</vt:lpstr>
      <vt:lpstr>Modified FDR for Discrete Data</vt:lpstr>
      <vt:lpstr>Properties of FDR Control</vt:lpstr>
      <vt:lpstr>FDR for Categorical Data</vt:lpstr>
      <vt:lpstr>Other Approaches for Categorical Data</vt:lpstr>
      <vt:lpstr>Example:  Genetic Variants of HIV</vt:lpstr>
      <vt:lpstr>Recent Developments Using mid P-values</vt:lpstr>
      <vt:lpstr>Simulation Study  for Independent Hypotheses</vt:lpstr>
      <vt:lpstr>Rate of Rejecting True Hypotheses  When All Hypotheses Are True (K0=K)</vt:lpstr>
      <vt:lpstr>Rate of Rejecting True Hypotheses  When Some Hypotheses Are False (K0&lt;K)</vt:lpstr>
      <vt:lpstr>Rate of Rejecting False Hypotheses </vt:lpstr>
      <vt:lpstr>Concluding Remarks</vt:lpstr>
      <vt:lpstr>References</vt:lpstr>
    </vt:vector>
  </TitlesOfParts>
  <Company>Merck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Overlap Measures Applied to Classification</dc:title>
  <dc:creator>Merck &amp; Co., Inc.</dc:creator>
  <cp:lastModifiedBy>Merck &amp; Co., Inc.</cp:lastModifiedBy>
  <cp:revision>82</cp:revision>
  <cp:lastPrinted>2014-09-22T13:56:31Z</cp:lastPrinted>
  <dcterms:created xsi:type="dcterms:W3CDTF">2013-10-08T17:44:43Z</dcterms:created>
  <dcterms:modified xsi:type="dcterms:W3CDTF">2014-11-20T01:11:52Z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-351306914</vt:i4>
  </property>
  <property fmtid="{D5CDD505-2E9C-101B-9397-08002B2CF9AE}" pid="3" name="_NewReviewCycle">
    <vt:lpwstr/>
  </property>
  <property fmtid="{D5CDD505-2E9C-101B-9397-08002B2CF9AE}" pid="4" name="_EmailSubject">
    <vt:lpwstr>IMPACT</vt:lpwstr>
  </property>
  <property fmtid="{D5CDD505-2E9C-101B-9397-08002B2CF9AE}" pid="5" name="_AuthorEmail">
    <vt:lpwstr>joseph_heyse@merck.com</vt:lpwstr>
  </property>
  <property fmtid="{D5CDD505-2E9C-101B-9397-08002B2CF9AE}" pid="6" name="_AuthorEmailDisplayName">
    <vt:lpwstr>Heyse, Joseph F.</vt:lpwstr>
  </property>
  <property fmtid="{D5CDD505-2E9C-101B-9397-08002B2CF9AE}" pid="7" name="_PreviousAdHocReviewCycleID">
    <vt:i4>-47394924</vt:i4>
  </property>
</Properties>
</file>